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371" r:id="rId2"/>
    <p:sldId id="381" r:id="rId3"/>
    <p:sldId id="369" r:id="rId4"/>
    <p:sldId id="339" r:id="rId5"/>
    <p:sldId id="338" r:id="rId6"/>
    <p:sldId id="372" r:id="rId7"/>
    <p:sldId id="370" r:id="rId8"/>
    <p:sldId id="341" r:id="rId9"/>
    <p:sldId id="377" r:id="rId10"/>
    <p:sldId id="342" r:id="rId11"/>
    <p:sldId id="378" r:id="rId12"/>
    <p:sldId id="343" r:id="rId13"/>
    <p:sldId id="344" r:id="rId14"/>
    <p:sldId id="364" r:id="rId15"/>
    <p:sldId id="351" r:id="rId16"/>
    <p:sldId id="349" r:id="rId17"/>
    <p:sldId id="357" r:id="rId18"/>
    <p:sldId id="348" r:id="rId19"/>
    <p:sldId id="354" r:id="rId20"/>
    <p:sldId id="355" r:id="rId21"/>
    <p:sldId id="360" r:id="rId22"/>
    <p:sldId id="358" r:id="rId23"/>
    <p:sldId id="373" r:id="rId24"/>
    <p:sldId id="350" r:id="rId25"/>
    <p:sldId id="380" r:id="rId26"/>
    <p:sldId id="353" r:id="rId27"/>
    <p:sldId id="352" r:id="rId28"/>
    <p:sldId id="374" r:id="rId29"/>
    <p:sldId id="379" r:id="rId30"/>
    <p:sldId id="359" r:id="rId31"/>
    <p:sldId id="376" r:id="rId32"/>
    <p:sldId id="375" r:id="rId33"/>
  </p:sldIdLst>
  <p:sldSz cx="12192000" cy="6858000"/>
  <p:notesSz cx="6858000" cy="9144000"/>
  <p:embeddedFontLst>
    <p:embeddedFont>
      <p:font typeface="Arial Black" panose="020B0A04020102020204" pitchFamily="34" charset="0"/>
      <p:bold r:id="rId35"/>
    </p:embeddedFont>
    <p:embeddedFont>
      <p:font typeface="Arial Rounded MT Bold" panose="020F0704030504030204" pitchFamily="34" charset="0"/>
      <p:regular r:id="rId36"/>
    </p:embeddedFont>
    <p:embeddedFont>
      <p:font typeface="Tahoma" panose="020B0604030504040204" pitchFamily="34" charset="0"/>
      <p:regular r:id="rId37"/>
      <p:bold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7" roundtripDataSignature="AMtx7mhrbvwN6YBQ60OC3eV5wjh5XjAW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8CD10CF-20DA-4040-B149-E7F77C376BA2}">
  <a:tblStyle styleId="{D8CD10CF-20DA-4040-B149-E7F77C376BA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F80C376-6EE2-43ED-9C62-6E3A43DC2C54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80" autoAdjust="0"/>
    <p:restoredTop sz="82721" autoAdjust="0"/>
  </p:normalViewPr>
  <p:slideViewPr>
    <p:cSldViewPr snapToGrid="0">
      <p:cViewPr varScale="1">
        <p:scale>
          <a:sx n="73" d="100"/>
          <a:sy n="73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10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07" Type="http://customschemas.google.com/relationships/presentationmetadata" Target="metadata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10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NG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F711D-5FDF-53E6-0C7F-C04A0B010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5206FC-2130-48D7-1C8F-949990101F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420A06-84FB-BAEB-CE64-763C9E71E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328DAE-6FE1-FCF4-09D7-1904B8B37C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4958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9116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9668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790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79095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5E3F2-E385-0512-9A71-B38B8E8CB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B13415-18A1-E1C5-44E4-ED611B88B3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7576FA-AED7-F6EF-797B-AD258AF86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41A451-BAC9-B467-2E77-56855A695E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14906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BB5F2-49B7-3AA8-744F-B935FE37D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C3AE5D-1A49-58B9-0093-77DEE36E62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094F8D-3FE6-A9B0-1D8B-25BC2E494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C271A4-1BDC-D171-4A39-7A586CBC8A0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2744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0DF5E-DFF5-6A86-A2AF-C239A4CED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272AB9-540A-0FE2-D255-05F5431033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5A9C1C-656D-7D77-5B53-B3502488DC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AF8B2-30D8-CA84-7973-E719FC919F0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6997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4499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5787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4779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7086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6504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6553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6579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5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5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5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5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5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7" r:id="rId4"/>
    <p:sldLayoutId id="2147483658" r:id="rId5"/>
    <p:sldLayoutId id="2147483659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77B1F-0202-6A0F-B7DA-C42AC0BA4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9016E734-02D2-083D-FB02-540DBDC254A7}"/>
              </a:ext>
            </a:extLst>
          </p:cNvPr>
          <p:cNvGrpSpPr/>
          <p:nvPr/>
        </p:nvGrpSpPr>
        <p:grpSpPr>
          <a:xfrm>
            <a:off x="312515" y="2206859"/>
            <a:ext cx="11447363" cy="4256459"/>
            <a:chOff x="594359" y="1572475"/>
            <a:chExt cx="3537544" cy="4697872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15F6D367-A0E5-1377-D430-F02506FF1238}"/>
                </a:ext>
              </a:extLst>
            </p:cNvPr>
            <p:cNvSpPr/>
            <p:nvPr/>
          </p:nvSpPr>
          <p:spPr>
            <a:xfrm>
              <a:off x="611463" y="1789787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954BFBE4-965A-8254-F546-3EC6C091DED3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6795704E-4867-421D-26FE-144DC50F65F1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12C6305-16A7-338F-8286-FBB0B583F9A8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A17C19E4-4277-E968-97D7-1D0EE525A5BB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4D3BF334-7321-BB75-18C0-9E8D1906EE1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1</a:t>
            </a:fld>
            <a:endParaRPr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FB113946-17A2-AD85-7B00-356A00B76F7F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pic>
        <p:nvPicPr>
          <p:cNvPr id="11" name="Google Shape;1631;g3e188bd26de_0_943">
            <a:extLst>
              <a:ext uri="{FF2B5EF4-FFF2-40B4-BE49-F238E27FC236}">
                <a16:creationId xmlns:a16="http://schemas.microsoft.com/office/drawing/2014/main" id="{B4556B1E-52BF-C143-AC4B-097205550B7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673671"/>
            <a:ext cx="12192000" cy="456478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9B0CBFC-E02D-E573-AF7F-8F67ABEA95F6}"/>
              </a:ext>
            </a:extLst>
          </p:cNvPr>
          <p:cNvSpPr/>
          <p:nvPr/>
        </p:nvSpPr>
        <p:spPr>
          <a:xfrm>
            <a:off x="2943221" y="54368"/>
            <a:ext cx="596509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SHESTCO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377215-A2F9-FC25-DD68-4BDB995E8B4A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3" name="Google Shape;92;p1">
              <a:extLst>
                <a:ext uri="{FF2B5EF4-FFF2-40B4-BE49-F238E27FC236}">
                  <a16:creationId xmlns:a16="http://schemas.microsoft.com/office/drawing/2014/main" id="{FA845687-4625-D5D5-0CD3-408D7B691465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8A3C1C6-7012-838B-E9F8-0A023B64F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7CD9652-1A98-B956-03CE-3A8C948AC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2892" y="88184"/>
            <a:ext cx="1480657" cy="148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43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EC0AF-7B35-D0CB-969B-D564C8740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>
            <a:extLst>
              <a:ext uri="{FF2B5EF4-FFF2-40B4-BE49-F238E27FC236}">
                <a16:creationId xmlns:a16="http://schemas.microsoft.com/office/drawing/2014/main" id="{D0DC5466-9AF1-5B5A-8F8D-391444F9E602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359A9C2E-AC49-189C-F621-68ECAD22A3EF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2112A72C-51BB-2CEA-6C60-360B1B6E0CAF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EDE4A3EA-7959-7B96-A1A8-09E3AF1128A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10</a:t>
            </a:fld>
            <a:endParaRPr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1A36301-309B-62A8-EF23-F36BA5375CEF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EDFDC030-6991-BDAE-DAF3-35EDAD1BBAE2}"/>
              </a:ext>
            </a:extLst>
          </p:cNvPr>
          <p:cNvSpPr txBox="1"/>
          <p:nvPr/>
        </p:nvSpPr>
        <p:spPr>
          <a:xfrm>
            <a:off x="1607127" y="272523"/>
            <a:ext cx="8567071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800" b="1" spc="-110" dirty="0">
                <a:solidFill>
                  <a:srgbClr val="C00000"/>
                </a:solidFill>
                <a:latin typeface="Tahoma"/>
                <a:cs typeface="Tahoma"/>
              </a:rPr>
              <a:t>STAFF STRENGTH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CB4895-603D-BB9C-A866-9BC8E58AF075}"/>
              </a:ext>
            </a:extLst>
          </p:cNvPr>
          <p:cNvSpPr txBox="1"/>
          <p:nvPr/>
        </p:nvSpPr>
        <p:spPr>
          <a:xfrm>
            <a:off x="180110" y="1427018"/>
            <a:ext cx="1182870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sz="4800" b="1" i="0" u="none" strike="noStrike" cap="none" dirty="0">
                <a:solidFill>
                  <a:srgbClr val="17161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The total staff strength of the Complex is 356</a:t>
            </a:r>
          </a:p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endParaRPr lang="en-US" sz="4800" b="1" i="0" u="none" strike="noStrike" cap="none" dirty="0">
              <a:solidFill>
                <a:srgbClr val="17161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Researchers					-	153	</a:t>
            </a:r>
          </a:p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Engineers/Technologists		-	55</a:t>
            </a:r>
          </a:p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Non-Researchers				-	148</a:t>
            </a:r>
          </a:p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endParaRPr lang="en-US" sz="4800" b="1" i="0" u="none" strike="noStrike" cap="none" dirty="0">
              <a:solidFill>
                <a:srgbClr val="17161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F60C904-2F6A-4D3F-0322-6A7263B06A4A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5" name="Google Shape;92;p1">
              <a:extLst>
                <a:ext uri="{FF2B5EF4-FFF2-40B4-BE49-F238E27FC236}">
                  <a16:creationId xmlns:a16="http://schemas.microsoft.com/office/drawing/2014/main" id="{FBD4E2C5-7362-E53D-9DE9-E793F4B09B78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063EFAE-3501-454F-52FA-93A17E0F4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944382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63EDF-587E-07AF-AFAA-238FA665A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>
            <a:extLst>
              <a:ext uri="{FF2B5EF4-FFF2-40B4-BE49-F238E27FC236}">
                <a16:creationId xmlns:a16="http://schemas.microsoft.com/office/drawing/2014/main" id="{1949F387-AA42-5AA0-68A0-D66CB064FB47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4448D292-9EC2-0142-509C-97E7C2457A63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B53816A5-B80E-A347-9407-50BDE5EBD1C6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B7C3AAEF-AF45-DB43-099E-154F2A365F4B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11</a:t>
            </a:fld>
            <a:endParaRPr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35F88D49-312B-10BD-1F01-560AD5F24319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E1999ADA-5C59-A631-83E4-B808CBE400D8}"/>
              </a:ext>
            </a:extLst>
          </p:cNvPr>
          <p:cNvSpPr txBox="1"/>
          <p:nvPr/>
        </p:nvSpPr>
        <p:spPr>
          <a:xfrm>
            <a:off x="1730417" y="954884"/>
            <a:ext cx="8567071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800" b="1" spc="-110" dirty="0">
                <a:solidFill>
                  <a:srgbClr val="C00000"/>
                </a:solidFill>
                <a:latin typeface="Tahoma"/>
                <a:cs typeface="Tahoma"/>
              </a:rPr>
              <a:t>RESEARCH STAFF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032CA8-36F5-01C9-7A27-3A13D9CA972F}"/>
              </a:ext>
            </a:extLst>
          </p:cNvPr>
          <p:cNvSpPr txBox="1"/>
          <p:nvPr/>
        </p:nvSpPr>
        <p:spPr>
          <a:xfrm>
            <a:off x="-64735" y="2323337"/>
            <a:ext cx="11828704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sz="4800" b="1" i="0" u="none" strike="noStrike" cap="none" dirty="0">
                <a:solidFill>
                  <a:srgbClr val="17161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Qualifications: </a:t>
            </a:r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Researchers</a:t>
            </a:r>
          </a:p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Ph.D.: 34</a:t>
            </a:r>
          </a:p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M.Sc.: 31</a:t>
            </a:r>
          </a:p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B.Sc.: 88</a:t>
            </a:r>
          </a:p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endParaRPr lang="en-US" sz="4800" b="1" i="0" u="none" strike="noStrike" cap="none" dirty="0">
              <a:solidFill>
                <a:srgbClr val="17161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61D9E2-5A37-FEC8-9392-AA9127FCBDF3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5" name="Google Shape;92;p1">
              <a:extLst>
                <a:ext uri="{FF2B5EF4-FFF2-40B4-BE49-F238E27FC236}">
                  <a16:creationId xmlns:a16="http://schemas.microsoft.com/office/drawing/2014/main" id="{75CE4B82-F15E-2AB1-5060-913058CCC38D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A22FF78-27FA-E468-3D94-8E22408BC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392819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8B4E9-9820-2C41-6AB6-CA19DF021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F0B3BE0B-7708-293E-AD8E-9D926AA29F94}"/>
              </a:ext>
            </a:extLst>
          </p:cNvPr>
          <p:cNvGrpSpPr/>
          <p:nvPr/>
        </p:nvGrpSpPr>
        <p:grpSpPr>
          <a:xfrm>
            <a:off x="263704" y="982739"/>
            <a:ext cx="11877492" cy="5469132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66004AA1-C4CE-B75A-C3C3-718EEEB8F361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BE0A3120-2734-C3D8-7061-3BFB240D1938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3446B673-CAD1-37CD-6F80-8A471676BCB0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17CB72CC-C748-9B78-B92E-AF74557827A6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2A5C460B-28D3-0B40-F648-BB357C31ADB3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1B05BBF6-766E-152A-A507-98FBE834CF3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12</a:t>
            </a:fld>
            <a:endParaRPr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12DD2320-0C86-D384-0E04-18BEECEC6DA5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589DFE4D-E769-2E3A-A19C-30B46B179BA0}"/>
              </a:ext>
            </a:extLst>
          </p:cNvPr>
          <p:cNvSpPr txBox="1"/>
          <p:nvPr/>
        </p:nvSpPr>
        <p:spPr>
          <a:xfrm>
            <a:off x="2019552" y="941720"/>
            <a:ext cx="7866043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200" b="1" spc="-110" dirty="0">
                <a:solidFill>
                  <a:srgbClr val="006A0A"/>
                </a:solidFill>
                <a:latin typeface="Tahoma"/>
                <a:cs typeface="Tahoma"/>
              </a:rPr>
              <a:t>RESEARCH CENTRES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F7FEDD-E228-7799-E070-2169AF0C7BCA}"/>
              </a:ext>
            </a:extLst>
          </p:cNvPr>
          <p:cNvSpPr txBox="1"/>
          <p:nvPr/>
        </p:nvSpPr>
        <p:spPr>
          <a:xfrm>
            <a:off x="1087814" y="2186589"/>
            <a:ext cx="111041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941CAE-703B-7A68-0916-E1617597BB32}"/>
              </a:ext>
            </a:extLst>
          </p:cNvPr>
          <p:cNvSpPr txBox="1"/>
          <p:nvPr/>
        </p:nvSpPr>
        <p:spPr>
          <a:xfrm>
            <a:off x="332732" y="1710402"/>
            <a:ext cx="11782975" cy="5488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9300" indent="-342900">
              <a:spcBef>
                <a:spcPts val="1000"/>
              </a:spcBef>
              <a:buSzPts val="1100"/>
              <a:buFont typeface="Wingdings" panose="05000000000000000000" pitchFamily="2" charset="2"/>
              <a:buChar char="q"/>
              <a:defRPr/>
            </a:pPr>
            <a:r>
              <a:rPr lang="en-US" sz="32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Applied Mathematics and Simulation Advanced Research Centre 	(AMSARC)</a:t>
            </a:r>
          </a:p>
          <a:p>
            <a:pPr marL="749300" lvl="0" indent="-342900">
              <a:spcBef>
                <a:spcPts val="1000"/>
              </a:spcBef>
              <a:buSzPts val="1100"/>
              <a:buFont typeface="Wingdings" panose="05000000000000000000" pitchFamily="2" charset="2"/>
              <a:buChar char="q"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Biotechnology Advanced Research Centre (BARC)</a:t>
            </a:r>
          </a:p>
          <a:p>
            <a:pPr marL="406400" lvl="0">
              <a:spcBef>
                <a:spcPts val="1000"/>
              </a:spcBef>
              <a:buSzPts val="1100"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749300" marR="0" lvl="0" indent="-3429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Chemistry Advanced Research Centre (CARC)</a:t>
            </a:r>
          </a:p>
          <a:p>
            <a:pPr marL="406400" marR="0" lvl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749300" marR="0" lvl="0" indent="-3429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Physics Advanced Research Centre (PARC)</a:t>
            </a:r>
          </a:p>
          <a:p>
            <a:pPr marL="406400" marR="0" lvl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749300" marR="0" lvl="0" indent="-3429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Engineering Department (ED)</a:t>
            </a:r>
          </a:p>
          <a:p>
            <a:pPr marL="635000" marR="0" lvl="0" indent="-2286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635000" marR="0" lvl="0" indent="-2286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32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35000" marR="0" lvl="0" indent="-22860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36EF52C-5DF2-5726-4EE6-0EAEE8DF0014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0" name="Google Shape;92;p1">
              <a:extLst>
                <a:ext uri="{FF2B5EF4-FFF2-40B4-BE49-F238E27FC236}">
                  <a16:creationId xmlns:a16="http://schemas.microsoft.com/office/drawing/2014/main" id="{0BE299D5-096A-A950-F69D-E1AAC8018047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79DAB94-0895-1D6C-616D-8965D6CC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061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34830-89E3-3FDA-8701-3D63A3DA3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3FD8BB1C-9784-BE2F-7414-03D6C5BBF4D3}"/>
              </a:ext>
            </a:extLst>
          </p:cNvPr>
          <p:cNvGrpSpPr/>
          <p:nvPr/>
        </p:nvGrpSpPr>
        <p:grpSpPr>
          <a:xfrm>
            <a:off x="312012" y="1582842"/>
            <a:ext cx="11696802" cy="4905026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E72E8258-6F9C-6AAE-5A09-D1F231665049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B7817343-1EC1-5774-EDD9-8122226C8F5D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741B9EF1-7DC7-932C-9EE8-8E2D065CCA87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EC6E73E2-9749-DA57-5E9B-7A08B512D0C9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F33E910E-7558-DAFA-8B43-455F8A15BF50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4729D913-08BA-5F0C-8F50-B7753B178C31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0987367" y="6330261"/>
            <a:ext cx="881744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z="3600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13</a:t>
            </a:fld>
            <a:endParaRPr sz="3600"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8A17B25B-0366-7585-35FB-3E2E88B38EA9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BF8DA918-7C2B-7467-7B62-B9FFE6E5D5E4}"/>
              </a:ext>
            </a:extLst>
          </p:cNvPr>
          <p:cNvSpPr txBox="1"/>
          <p:nvPr/>
        </p:nvSpPr>
        <p:spPr>
          <a:xfrm>
            <a:off x="2466110" y="272523"/>
            <a:ext cx="6650182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400" b="1" spc="-110" dirty="0">
                <a:solidFill>
                  <a:srgbClr val="006A0A"/>
                </a:solidFill>
                <a:latin typeface="Tahoma"/>
                <a:cs typeface="Tahoma"/>
              </a:rPr>
              <a:t>SHESTCO FRAMEWORK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657DB0-5867-F336-42A4-61CFDB296034}"/>
              </a:ext>
            </a:extLst>
          </p:cNvPr>
          <p:cNvSpPr txBox="1"/>
          <p:nvPr/>
        </p:nvSpPr>
        <p:spPr>
          <a:xfrm>
            <a:off x="208286" y="1620361"/>
            <a:ext cx="11614392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operations of the Complex are carried out through </a:t>
            </a:r>
          </a:p>
          <a:p>
            <a:pPr algn="just"/>
            <a:r>
              <a:rPr lang="en-US" sz="32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32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32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	Four (4) major Advanced Research 					</a:t>
            </a:r>
            <a:r>
              <a:rPr lang="en-US" sz="32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Centres</a:t>
            </a:r>
            <a:r>
              <a:rPr lang="en-US" sz="32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algn="just"/>
            <a:r>
              <a:rPr lang="en-US" sz="32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ii.	Central Engineering Workshops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32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4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en-US" sz="32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	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Nuclear Technology Centre (NTC)</a:t>
            </a:r>
          </a:p>
          <a:p>
            <a:pPr algn="just"/>
            <a:endParaRPr lang="en-US" sz="18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Support Departments are: Works and Services. Human Resources, F/Accounts, Procurement, Legal, ICT, and PRS.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8EB05CD-ED23-B088-6A71-262FEBC02A47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0" name="Google Shape;92;p1">
              <a:extLst>
                <a:ext uri="{FF2B5EF4-FFF2-40B4-BE49-F238E27FC236}">
                  <a16:creationId xmlns:a16="http://schemas.microsoft.com/office/drawing/2014/main" id="{88F0C8B5-B9AB-4437-B506-923506095283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2195BBD-938C-09E7-D07A-9F4AEAD03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468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A740C-0CB2-2B0A-EF0C-44C706C61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B953697C-2F1F-97B7-AD85-CEFD58DE0131}"/>
              </a:ext>
            </a:extLst>
          </p:cNvPr>
          <p:cNvGrpSpPr/>
          <p:nvPr/>
        </p:nvGrpSpPr>
        <p:grpSpPr>
          <a:xfrm>
            <a:off x="231494" y="1291869"/>
            <a:ext cx="11696802" cy="4905026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2802028C-414F-FBA5-278E-11A1A6A7AD1F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C565081A-AC9C-2338-009E-14FE3C8BA1FD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CD88275C-BFEB-FDE2-7C94-3573715E1FA8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9D3C25BB-3698-9EC5-E05E-172AB9C9E0A8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FAFA790D-3A57-8E65-2084-CB96136B7A69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E654526D-772F-75DF-519D-DF7D0721270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65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sz="65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F8456482-92A5-E1AA-2526-731CB054E130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59ECCC-E955-D005-0F4D-2470384C18A8}"/>
              </a:ext>
            </a:extLst>
          </p:cNvPr>
          <p:cNvSpPr txBox="1"/>
          <p:nvPr/>
        </p:nvSpPr>
        <p:spPr>
          <a:xfrm>
            <a:off x="570123" y="1474060"/>
            <a:ext cx="111041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A104B3-2380-C959-B6B1-0ABB2D015178}"/>
              </a:ext>
            </a:extLst>
          </p:cNvPr>
          <p:cNvSpPr txBox="1"/>
          <p:nvPr/>
        </p:nvSpPr>
        <p:spPr>
          <a:xfrm>
            <a:off x="678873" y="1851247"/>
            <a:ext cx="109430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SHESTCO RESEARCH ACHIEVEMENTS</a:t>
            </a:r>
            <a:endParaRPr lang="en-NG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EEDB845-131A-DA2D-7601-1DD93D5B2E77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0" name="Google Shape;92;p1">
              <a:extLst>
                <a:ext uri="{FF2B5EF4-FFF2-40B4-BE49-F238E27FC236}">
                  <a16:creationId xmlns:a16="http://schemas.microsoft.com/office/drawing/2014/main" id="{AF889216-1151-AD10-0835-22FEBA9C86BD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C543EC-09BA-5B39-F992-E96075CD0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731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AC393-99A4-3E47-F847-8ED89DC2E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544FA0EA-0E71-5874-AD00-E02D01147975}"/>
              </a:ext>
            </a:extLst>
          </p:cNvPr>
          <p:cNvGrpSpPr/>
          <p:nvPr/>
        </p:nvGrpSpPr>
        <p:grpSpPr>
          <a:xfrm>
            <a:off x="163844" y="1679161"/>
            <a:ext cx="7141858" cy="4976683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E06F5444-2D2E-EE76-3581-A3A4AE171622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AC51F703-CFAA-EFF7-AC96-BF6A329BBB43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862AEB17-7772-F270-335F-A34E18E8BE77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8C9035E6-0B28-CFEE-4191-08ECA3D482A6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37CE8AEA-91D4-693E-FA59-20F1DF5BF766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5F6F53D6-55D9-6B88-917A-5A268E7781F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15</a:t>
            </a:fld>
            <a:endParaRPr spc="-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28B6A8-2B16-FC42-B85F-6E8E296468B7}"/>
              </a:ext>
            </a:extLst>
          </p:cNvPr>
          <p:cNvSpPr txBox="1"/>
          <p:nvPr/>
        </p:nvSpPr>
        <p:spPr>
          <a:xfrm>
            <a:off x="1704110" y="202156"/>
            <a:ext cx="8742218" cy="2077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DESIGN AND DEVELOPMENT OF AI – ENHANCED HOMEOPARASITE DETECTION MODEL </a:t>
            </a:r>
          </a:p>
          <a:p>
            <a:pPr lvl="0" algn="ctr">
              <a:spcAft>
                <a:spcPts val="1000"/>
              </a:spcAf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(PATENTED &amp; AWARD-WINNING)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047129-E625-4609-D991-ABC13EB81431}"/>
              </a:ext>
            </a:extLst>
          </p:cNvPr>
          <p:cNvSpPr txBox="1"/>
          <p:nvPr/>
        </p:nvSpPr>
        <p:spPr>
          <a:xfrm>
            <a:off x="178024" y="2691749"/>
            <a:ext cx="5443189" cy="2589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8300" lvl="0" algn="ctr">
              <a:lnSpc>
                <a:spcPct val="150000"/>
              </a:lnSpc>
              <a:defRPr/>
            </a:pP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esign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and 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evelopment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of an Automated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Malaria/Typhoid Parasite 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etection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Device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27" name="Google Shape;1101;g3e188bd26de_0_384">
            <a:extLst>
              <a:ext uri="{FF2B5EF4-FFF2-40B4-BE49-F238E27FC236}">
                <a16:creationId xmlns:a16="http://schemas.microsoft.com/office/drawing/2014/main" id="{C11D3566-DCD3-5A2C-19E0-22B50DF91A4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925769" y="1650585"/>
            <a:ext cx="6266231" cy="2881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102;g3e188bd26de_0_384">
            <a:extLst>
              <a:ext uri="{FF2B5EF4-FFF2-40B4-BE49-F238E27FC236}">
                <a16:creationId xmlns:a16="http://schemas.microsoft.com/office/drawing/2014/main" id="{58CD1167-E9E6-0791-C4AA-E2ECEA00ABC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5769" y="4531705"/>
            <a:ext cx="6266232" cy="23417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A811DE1-4FBF-D0D8-CD37-D30CA19F6ACF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5" name="Google Shape;92;p1">
              <a:extLst>
                <a:ext uri="{FF2B5EF4-FFF2-40B4-BE49-F238E27FC236}">
                  <a16:creationId xmlns:a16="http://schemas.microsoft.com/office/drawing/2014/main" id="{DC6871D7-D4C8-D256-64F4-49FBFC9F2E23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B2AC0CD-3EE2-1E82-458A-F11B4E6BC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375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83EC8-FF2C-CBF9-9353-BCAC9249F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>
            <a:extLst>
              <a:ext uri="{FF2B5EF4-FFF2-40B4-BE49-F238E27FC236}">
                <a16:creationId xmlns:a16="http://schemas.microsoft.com/office/drawing/2014/main" id="{3B34CD12-21BB-B964-920D-0E8B20AAFBEE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34FCE2DD-F002-CE39-1B7D-6D95DDF955CC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56D8B3F4-8EEA-66A0-0C19-57FFC972CF07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FBA4B087-F131-862E-1670-51D5ADABAF5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16</a:t>
            </a:fld>
            <a:endParaRPr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8F14DCCD-330D-56E0-82C5-A253F65D80E6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3D8629-10D2-8D89-E902-68022415E76F}"/>
              </a:ext>
            </a:extLst>
          </p:cNvPr>
          <p:cNvSpPr txBox="1"/>
          <p:nvPr/>
        </p:nvSpPr>
        <p:spPr>
          <a:xfrm>
            <a:off x="570123" y="1474060"/>
            <a:ext cx="111041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928;g3e188bd26de_0_260">
            <a:extLst>
              <a:ext uri="{FF2B5EF4-FFF2-40B4-BE49-F238E27FC236}">
                <a16:creationId xmlns:a16="http://schemas.microsoft.com/office/drawing/2014/main" id="{F382E9EC-BAA1-BBE6-E2FC-2364A10CDF2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607" y="3970718"/>
            <a:ext cx="5699394" cy="288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930;g3e188bd26de_0_260">
            <a:extLst>
              <a:ext uri="{FF2B5EF4-FFF2-40B4-BE49-F238E27FC236}">
                <a16:creationId xmlns:a16="http://schemas.microsoft.com/office/drawing/2014/main" id="{D2F8FC79-826D-3EF6-F23E-800E37DEB24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7442" y="3970717"/>
            <a:ext cx="5699394" cy="288728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F5D255-C5A6-9E02-275A-D5110C93C760}"/>
              </a:ext>
            </a:extLst>
          </p:cNvPr>
          <p:cNvSpPr txBox="1"/>
          <p:nvPr/>
        </p:nvSpPr>
        <p:spPr>
          <a:xfrm>
            <a:off x="1154017" y="6129467"/>
            <a:ext cx="12265530" cy="728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Cultivation of developed plantlets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845FBD-B7B2-39ED-18BB-A6CC998B4813}"/>
              </a:ext>
            </a:extLst>
          </p:cNvPr>
          <p:cNvSpPr txBox="1"/>
          <p:nvPr/>
        </p:nvSpPr>
        <p:spPr>
          <a:xfrm>
            <a:off x="1744881" y="63641"/>
            <a:ext cx="8361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HYBRID CROP MULTIPLICATION</a:t>
            </a:r>
            <a:endParaRPr lang="en-NG" sz="4000" b="1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86A8615-BC36-C83B-237B-A88AA8B8B53D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7" name="Google Shape;92;p1">
              <a:extLst>
                <a:ext uri="{FF2B5EF4-FFF2-40B4-BE49-F238E27FC236}">
                  <a16:creationId xmlns:a16="http://schemas.microsoft.com/office/drawing/2014/main" id="{1E47AC55-45CA-4FBB-2EBA-6551C3EFC48E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096E66C-6B40-6D88-0647-59F7DDE89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36F59AE-229B-3F2D-7CAA-78CECB270432}"/>
              </a:ext>
            </a:extLst>
          </p:cNvPr>
          <p:cNvSpPr txBox="1"/>
          <p:nvPr/>
        </p:nvSpPr>
        <p:spPr>
          <a:xfrm>
            <a:off x="183186" y="1540759"/>
            <a:ext cx="11892025" cy="1826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2600" lvl="0" indent="-342900" algn="just">
              <a:buSzPts val="1400"/>
              <a:buFont typeface="Wingdings" panose="05000000000000000000" pitchFamily="2" charset="2"/>
              <a:buChar char="q"/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Production of Ginger Callus Phenol.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457200" lvl="0" indent="-342900" algn="just">
              <a:spcBef>
                <a:spcPts val="1000"/>
              </a:spcBef>
              <a:buSzPts val="1800"/>
              <a:buFont typeface="Wingdings" panose="05000000000000000000" pitchFamily="2" charset="2"/>
              <a:buChar char="q"/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egeneration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of Rice, Wheat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and Cassava from Callus Cells for Plant Transformation.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457200" lvl="0" indent="-342900" algn="just">
              <a:spcBef>
                <a:spcPts val="1000"/>
              </a:spcBef>
              <a:buSzPts val="1800"/>
              <a:buFont typeface="Wingdings" panose="05000000000000000000" pitchFamily="2" charset="2"/>
              <a:buChar char="q"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Production of varieties of yam seeds through hydroponics </a:t>
            </a:r>
          </a:p>
        </p:txBody>
      </p:sp>
    </p:spTree>
    <p:extLst>
      <p:ext uri="{BB962C8B-B14F-4D97-AF65-F5344CB8AC3E}">
        <p14:creationId xmlns:p14="http://schemas.microsoft.com/office/powerpoint/2010/main" val="251169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65F15-D7D6-919A-0F1B-3C09F20DA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0472B65E-65DD-449B-EE40-D100C787FF15}"/>
              </a:ext>
            </a:extLst>
          </p:cNvPr>
          <p:cNvGrpSpPr/>
          <p:nvPr/>
        </p:nvGrpSpPr>
        <p:grpSpPr>
          <a:xfrm>
            <a:off x="279466" y="1510523"/>
            <a:ext cx="11696802" cy="4905026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9A0241E5-5CE2-2054-C433-52AB9A456CAE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36D2A301-9B19-2209-987C-EC14F1FD4E36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44527A3A-E461-D95A-71BF-BAE413484583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4AAB197F-7129-5645-E6AD-9F707FF3DB44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A40F2767-09D7-DB2B-9DC0-5363354DBD4B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FBA3DBD4-6190-1BEA-5FD4-1AA163643891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475056"/>
            <a:ext cx="41483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200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sz="200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7F47A8CA-6C01-6A3A-C3EA-C3A594F28488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87F3F5-A065-C3C6-D83E-BEA8B8E5CB6B}"/>
              </a:ext>
            </a:extLst>
          </p:cNvPr>
          <p:cNvSpPr txBox="1"/>
          <p:nvPr/>
        </p:nvSpPr>
        <p:spPr>
          <a:xfrm>
            <a:off x="364888" y="1898535"/>
            <a:ext cx="6057510" cy="3028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12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Develop a targeted treatment of breast cancer using Prodigiosin from a specific bacterium. </a:t>
            </a: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112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112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target system is undergoing testing using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breast cancer cells under laboratory conditions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10" name="Google Shape;1454;g3e188bd26de_0_819">
            <a:extLst>
              <a:ext uri="{FF2B5EF4-FFF2-40B4-BE49-F238E27FC236}">
                <a16:creationId xmlns:a16="http://schemas.microsoft.com/office/drawing/2014/main" id="{E2FE2CB2-406E-AC65-D999-CEBD161BB78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l="3316" b="9970"/>
          <a:stretch>
            <a:fillRect/>
          </a:stretch>
        </p:blipFill>
        <p:spPr>
          <a:xfrm>
            <a:off x="6512494" y="3655086"/>
            <a:ext cx="5463774" cy="251346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312F5AE-B0E5-AB93-EDAC-626E07AF42C8}"/>
              </a:ext>
            </a:extLst>
          </p:cNvPr>
          <p:cNvSpPr txBox="1"/>
          <p:nvPr/>
        </p:nvSpPr>
        <p:spPr>
          <a:xfrm>
            <a:off x="5679507" y="6187622"/>
            <a:ext cx="6119870" cy="697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Prodigiosin for the treatment of breast cancer: the processes involved at the level of the cancer cell</a:t>
            </a:r>
          </a:p>
        </p:txBody>
      </p:sp>
      <p:pic>
        <p:nvPicPr>
          <p:cNvPr id="11" name="Google Shape;1456;g3e188bd26de_0_819">
            <a:extLst>
              <a:ext uri="{FF2B5EF4-FFF2-40B4-BE49-F238E27FC236}">
                <a16:creationId xmlns:a16="http://schemas.microsoft.com/office/drawing/2014/main" id="{76E20248-1BB7-959D-31F5-70BAF0C9D12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2494" y="1914643"/>
            <a:ext cx="5429967" cy="221838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D369D8-E6F1-2DAA-CBD2-E4FA78E2FBA4}"/>
              </a:ext>
            </a:extLst>
          </p:cNvPr>
          <p:cNvSpPr txBox="1"/>
          <p:nvPr/>
        </p:nvSpPr>
        <p:spPr>
          <a:xfrm>
            <a:off x="2053266" y="442451"/>
            <a:ext cx="8085467" cy="1106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NOVEL PATHWAY TO ANTI-CANCER COMPOUND PRODIGIOSIN</a:t>
            </a:r>
            <a:endParaRPr lang="en-US" sz="3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1C4AD1D-9023-6D4E-1277-5FA15A58B183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2" name="Google Shape;92;p1">
              <a:extLst>
                <a:ext uri="{FF2B5EF4-FFF2-40B4-BE49-F238E27FC236}">
                  <a16:creationId xmlns:a16="http://schemas.microsoft.com/office/drawing/2014/main" id="{862AD2CF-220D-2693-C105-480527D14E09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9FB8028-100A-CBDC-90D4-AE561A079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104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23F75-1151-1EF2-C4EB-D3D5370FD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FFE0D203-F22C-D665-EF6E-20FBA09D44A5}"/>
              </a:ext>
            </a:extLst>
          </p:cNvPr>
          <p:cNvGrpSpPr/>
          <p:nvPr/>
        </p:nvGrpSpPr>
        <p:grpSpPr>
          <a:xfrm>
            <a:off x="231494" y="1291869"/>
            <a:ext cx="11696802" cy="5469132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052C43B7-9E80-028D-13E8-AF675C90FDDE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>
                <a:latin typeface="Arial Black" panose="020B0A04020102020204" pitchFamily="34" charset="0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37903714-5DA4-6309-0B88-9F68478965F8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 Black" panose="020B0A04020102020204" pitchFamily="34" charset="0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D36B00B3-AFB3-A1B0-8801-4471D45AC99B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CFFF5DE4-FBDF-8EB5-2D04-EDE8921E2A60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C5DCC40C-6A8F-A6D0-B47A-322BA9CC33C7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A8576ECC-7933-B608-137B-EC8FB92112D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4" y="6435526"/>
            <a:ext cx="481189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z="2000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18</a:t>
            </a:fld>
            <a:endParaRPr sz="2000"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DDB60652-23BC-253A-57EB-5C8A8C272551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04A517-B7E8-E77F-B6E5-6A86F81D8002}"/>
              </a:ext>
            </a:extLst>
          </p:cNvPr>
          <p:cNvSpPr txBox="1"/>
          <p:nvPr/>
        </p:nvSpPr>
        <p:spPr>
          <a:xfrm>
            <a:off x="354431" y="2087559"/>
            <a:ext cx="6858194" cy="3432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lvl="0" algn="just">
              <a:lnSpc>
                <a:spcPct val="115000"/>
              </a:lnSpc>
              <a:spcBef>
                <a:spcPts val="1000"/>
              </a:spcBef>
              <a:buSzPts val="1100"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Production of Plant growth hormone from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Moringa capable of boosting crop yield and Moringa fortified livestock feed for poultry, rabbits, cattle,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and aquaculture.</a:t>
            </a:r>
          </a:p>
        </p:txBody>
      </p:sp>
      <p:pic>
        <p:nvPicPr>
          <p:cNvPr id="13" name="Google Shape;860;g3e188bd26de_0_167">
            <a:extLst>
              <a:ext uri="{FF2B5EF4-FFF2-40B4-BE49-F238E27FC236}">
                <a16:creationId xmlns:a16="http://schemas.microsoft.com/office/drawing/2014/main" id="{60F6400F-2F39-F832-432B-137E08CC82B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80935" y="1568841"/>
            <a:ext cx="4701628" cy="2496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861;g3e188bd26de_0_167">
            <a:extLst>
              <a:ext uri="{FF2B5EF4-FFF2-40B4-BE49-F238E27FC236}">
                <a16:creationId xmlns:a16="http://schemas.microsoft.com/office/drawing/2014/main" id="{231F56C9-ED08-786D-077E-76DFA2DC2FE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90372" y="4065225"/>
            <a:ext cx="4696696" cy="2370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355FCD-59C2-6096-6006-7D5BA9557F87}"/>
              </a:ext>
            </a:extLst>
          </p:cNvPr>
          <p:cNvSpPr txBox="1"/>
          <p:nvPr/>
        </p:nvSpPr>
        <p:spPr>
          <a:xfrm>
            <a:off x="1884219" y="573883"/>
            <a:ext cx="8112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AGRO-BOOSTER FROM MORINGA</a:t>
            </a:r>
            <a:endParaRPr lang="en-NG" sz="36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4DF35A-94B6-A18B-0D23-E70A3821802E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5" name="Google Shape;92;p1">
              <a:extLst>
                <a:ext uri="{FF2B5EF4-FFF2-40B4-BE49-F238E27FC236}">
                  <a16:creationId xmlns:a16="http://schemas.microsoft.com/office/drawing/2014/main" id="{F5BDA6CE-AB54-022F-9977-AA0E873A0522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E0F5176-49A9-72EF-52D7-6C95073A8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5734206"/>
      </p:ext>
    </p:extLst>
  </p:cSld>
  <p:clrMapOvr>
    <a:masterClrMapping/>
  </p:clrMapOvr>
  <p:transition spd="slow"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20EA7-BB42-005A-0EE0-9CDA21DA8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336CCD7A-B100-718A-8A9D-B6FC92E5290C}"/>
              </a:ext>
            </a:extLst>
          </p:cNvPr>
          <p:cNvGrpSpPr/>
          <p:nvPr/>
        </p:nvGrpSpPr>
        <p:grpSpPr>
          <a:xfrm>
            <a:off x="24208" y="1547402"/>
            <a:ext cx="12141629" cy="5204787"/>
            <a:chOff x="594359" y="1572475"/>
            <a:chExt cx="3520440" cy="4480560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1133CE19-60AD-55F9-E56B-3E1AA02DDB63}"/>
                </a:ext>
              </a:extLst>
            </p:cNvPr>
            <p:cNvSpPr/>
            <p:nvPr/>
          </p:nvSpPr>
          <p:spPr>
            <a:xfrm>
              <a:off x="594359" y="1572476"/>
              <a:ext cx="3474912" cy="4207536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05BBF666-8EF4-5020-AA4F-8AA8CD9AAF57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1E9C1B79-F6A8-18D9-C7CD-BA9DC5BBDBFE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38984351-E8FE-CB6D-8CA6-BA5C62EC7A47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4851871B-369F-0F61-385A-D2115C7D35EB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060D679A-5B0C-F2C4-76F6-6C0F1E141498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482102"/>
            <a:ext cx="301702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200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sz="200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722C6E21-FE65-B52E-2444-B6002F6C4B14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8F4715-2B00-3575-2155-5527D3846572}"/>
              </a:ext>
            </a:extLst>
          </p:cNvPr>
          <p:cNvSpPr txBox="1"/>
          <p:nvPr/>
        </p:nvSpPr>
        <p:spPr>
          <a:xfrm>
            <a:off x="1575413" y="154253"/>
            <a:ext cx="85987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MORINGA OLEIFERA LEAF POWDER,OIL, AND CAPSULES FOR COMMERCIALIZATION</a:t>
            </a:r>
            <a:endParaRPr lang="en-NG" sz="2800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4F9E8B-AD5C-D686-D02B-AA0E1731A193}"/>
              </a:ext>
            </a:extLst>
          </p:cNvPr>
          <p:cNvSpPr txBox="1"/>
          <p:nvPr/>
        </p:nvSpPr>
        <p:spPr>
          <a:xfrm>
            <a:off x="332509" y="1652996"/>
            <a:ext cx="704377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 Addition for Moringa products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processed through good agricultural practice (GAP) and good Manufacturing Practice (GMP). </a:t>
            </a:r>
          </a:p>
        </p:txBody>
      </p:sp>
      <p:pic>
        <p:nvPicPr>
          <p:cNvPr id="12" name="Google Shape;1274;g3e188bd26de_0_539">
            <a:extLst>
              <a:ext uri="{FF2B5EF4-FFF2-40B4-BE49-F238E27FC236}">
                <a16:creationId xmlns:a16="http://schemas.microsoft.com/office/drawing/2014/main" id="{3E431E10-CE2A-8C97-AB7D-B2C3603591B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2451" y="1376188"/>
            <a:ext cx="4789549" cy="38466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77FB2B6-CAC9-680D-7CFC-55772CB1A086}"/>
              </a:ext>
            </a:extLst>
          </p:cNvPr>
          <p:cNvSpPr txBox="1"/>
          <p:nvPr/>
        </p:nvSpPr>
        <p:spPr>
          <a:xfrm>
            <a:off x="7402451" y="5222854"/>
            <a:ext cx="4789549" cy="596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Cross-section of </a:t>
            </a:r>
            <a:r>
              <a:rPr kumimoji="0" lang="en-US" sz="15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Moringa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Powder (food supplement) Processing unit at SHESTCO, FMST</a:t>
            </a:r>
          </a:p>
        </p:txBody>
      </p:sp>
      <p:pic>
        <p:nvPicPr>
          <p:cNvPr id="1308" name="Google Shape;1308;g3e188bd26de_0_5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788" y="4332845"/>
            <a:ext cx="3619845" cy="210218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918A279-8E7E-C037-0532-438F4E00D10D}"/>
              </a:ext>
            </a:extLst>
          </p:cNvPr>
          <p:cNvSpPr txBox="1"/>
          <p:nvPr/>
        </p:nvSpPr>
        <p:spPr>
          <a:xfrm>
            <a:off x="-1955" y="6334483"/>
            <a:ext cx="3909815" cy="37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SHESTCO Produced Moringa oil </a:t>
            </a:r>
          </a:p>
        </p:txBody>
      </p:sp>
      <p:pic>
        <p:nvPicPr>
          <p:cNvPr id="1309" name="Google Shape;1309;g3e188bd26de_0_5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79633" y="4342794"/>
            <a:ext cx="3722818" cy="213930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E6DC0FB-A90F-5736-6AF6-D48099CBDE8A}"/>
              </a:ext>
            </a:extLst>
          </p:cNvPr>
          <p:cNvSpPr txBox="1"/>
          <p:nvPr/>
        </p:nvSpPr>
        <p:spPr>
          <a:xfrm>
            <a:off x="3705796" y="6363872"/>
            <a:ext cx="3971096" cy="37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SHESTCO Moringa Capsule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C00F79B-A599-2882-5AF1-7D9F5CE7E7A9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9" name="Google Shape;92;p1">
              <a:extLst>
                <a:ext uri="{FF2B5EF4-FFF2-40B4-BE49-F238E27FC236}">
                  <a16:creationId xmlns:a16="http://schemas.microsoft.com/office/drawing/2014/main" id="{5BB6B7C1-1102-C00F-D32D-B87450E28AA2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AEAF5EE-242F-161E-E301-4B5581E16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798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BECF2-5132-F0E1-6074-68B7F05CF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>
            <a:extLst>
              <a:ext uri="{FF2B5EF4-FFF2-40B4-BE49-F238E27FC236}">
                <a16:creationId xmlns:a16="http://schemas.microsoft.com/office/drawing/2014/main" id="{7F462A48-41F1-3545-4B27-8C8088200EB1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B34AD67F-D72E-745F-1DFF-BBC6914FE624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9F03810B-3591-DCE2-C81B-B6C7E77DA64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2</a:t>
            </a:fld>
            <a:endParaRPr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754B6EEC-04D0-97B4-BF36-135A204A7293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67B765-059B-4530-8383-70B38833A815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3" name="Google Shape;92;p1">
              <a:extLst>
                <a:ext uri="{FF2B5EF4-FFF2-40B4-BE49-F238E27FC236}">
                  <a16:creationId xmlns:a16="http://schemas.microsoft.com/office/drawing/2014/main" id="{F4067952-88EC-DD27-D852-7AA77FA8736C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8EC5345-F666-CF77-B7C9-FC4F3C06C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CEB608A-09AF-FF77-E2A3-0BA5BF7D82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2892" y="88184"/>
            <a:ext cx="1480657" cy="148065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AB13E60-FC0B-1A1D-2738-D154DB816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28" y="2041206"/>
            <a:ext cx="3346515" cy="316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33BB0CC-5D51-74F3-E017-0F5909BCA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09" y="1954633"/>
            <a:ext cx="3421178" cy="324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95AB38-CDB2-2C50-6BCD-7F50340C365F}"/>
              </a:ext>
            </a:extLst>
          </p:cNvPr>
          <p:cNvSpPr txBox="1"/>
          <p:nvPr/>
        </p:nvSpPr>
        <p:spPr>
          <a:xfrm>
            <a:off x="138327" y="5176891"/>
            <a:ext cx="3346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Dr. Kingsley Tochukwu Udeh SAN</a:t>
            </a:r>
            <a:endParaRPr lang="en-NG" sz="2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1C1EA9-9A3E-E92F-ACB1-F4E59B2AFA57}"/>
              </a:ext>
            </a:extLst>
          </p:cNvPr>
          <p:cNvSpPr txBox="1"/>
          <p:nvPr/>
        </p:nvSpPr>
        <p:spPr>
          <a:xfrm>
            <a:off x="7268900" y="6600539"/>
            <a:ext cx="69426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en-US" sz="1600" b="1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Dr. Mukhtar </a:t>
            </a:r>
            <a:r>
              <a:rPr lang="en-US" sz="1600" b="1" i="0" dirty="0" err="1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Yawale</a:t>
            </a:r>
            <a:r>
              <a:rPr lang="en-US" sz="1600" b="1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 Muhammad, MFR, </a:t>
            </a:r>
            <a:r>
              <a:rPr lang="en-US" sz="1600" b="1" i="0" dirty="0" err="1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mni</a:t>
            </a:r>
            <a:endParaRPr lang="en-US" sz="1600" b="1" i="0" dirty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35A132-6A47-6A01-0EAE-C8FF286195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4178" y="1954633"/>
            <a:ext cx="3421178" cy="32494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82054B-A9B0-37E6-9602-0F6035163ED2}"/>
              </a:ext>
            </a:extLst>
          </p:cNvPr>
          <p:cNvSpPr txBox="1"/>
          <p:nvPr/>
        </p:nvSpPr>
        <p:spPr>
          <a:xfrm>
            <a:off x="-28908" y="5785353"/>
            <a:ext cx="433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Dr. Kingsley Tochukwu Udeh SAN</a:t>
            </a:r>
            <a:endParaRPr lang="en-NG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1E9CD0-F680-4624-4968-EF4609890586}"/>
              </a:ext>
            </a:extLst>
          </p:cNvPr>
          <p:cNvSpPr txBox="1"/>
          <p:nvPr/>
        </p:nvSpPr>
        <p:spPr>
          <a:xfrm>
            <a:off x="3342687" y="5319418"/>
            <a:ext cx="43306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sz="2000" b="1" i="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Dr. Mukhtar </a:t>
            </a:r>
            <a:r>
              <a:rPr lang="en-US" sz="2000" b="1" i="0" dirty="0" err="1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Yawale</a:t>
            </a:r>
            <a:r>
              <a:rPr lang="en-US" sz="2000" b="1" i="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Muhammad, MFR, </a:t>
            </a:r>
            <a:r>
              <a:rPr lang="en-US" sz="2000" b="1" i="0" dirty="0" err="1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mni</a:t>
            </a:r>
            <a:endParaRPr lang="en-US" sz="2000" b="1" i="0" dirty="0">
              <a:solidFill>
                <a:schemeClr val="tx1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7BB353-524A-E59A-F3AB-A4A8C4E12DA7}"/>
              </a:ext>
            </a:extLst>
          </p:cNvPr>
          <p:cNvSpPr txBox="1"/>
          <p:nvPr/>
        </p:nvSpPr>
        <p:spPr>
          <a:xfrm>
            <a:off x="7873754" y="5339248"/>
            <a:ext cx="44220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Hon.(Engr) Magaji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Da’u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Aliyu, PhD,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mni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3214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17708-FD7B-6D6E-4884-5612518E0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E02F9564-569A-FA32-8ADE-EE507C4EACCF}"/>
              </a:ext>
            </a:extLst>
          </p:cNvPr>
          <p:cNvGrpSpPr/>
          <p:nvPr/>
        </p:nvGrpSpPr>
        <p:grpSpPr>
          <a:xfrm>
            <a:off x="361950" y="1630330"/>
            <a:ext cx="11696802" cy="4905026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6054D461-233F-D786-13B5-32981E87A8DF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E4801E91-37A6-91E5-0879-ACD4861F14AA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DDFD7EF9-DBB7-9F75-6C1D-DE7113FF76D4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20EB0F1F-F01D-CF68-77EC-FE1CA199CE88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0D0BE640-9609-6827-5312-19D5EA6623E7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0AE2CDDD-7C94-B6FE-B034-20A0D2FDA771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424447" y="6462039"/>
            <a:ext cx="799413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200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20</a:t>
            </a:fld>
            <a:endParaRPr kumimoji="0" sz="200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EBF92389-9FEE-FC4B-E86A-4207E978247F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3FD59D-AD5F-EC4C-DA9E-233000DD2F81}"/>
              </a:ext>
            </a:extLst>
          </p:cNvPr>
          <p:cNvSpPr txBox="1"/>
          <p:nvPr/>
        </p:nvSpPr>
        <p:spPr>
          <a:xfrm>
            <a:off x="466573" y="1997280"/>
            <a:ext cx="545919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Production of slow -release fertilizer </a:t>
            </a:r>
            <a:r>
              <a:rPr lang="en-US" sz="4400" b="1" dirty="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a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one-off application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1347;g3e188bd26de_0_601">
            <a:extLst>
              <a:ext uri="{FF2B5EF4-FFF2-40B4-BE49-F238E27FC236}">
                <a16:creationId xmlns:a16="http://schemas.microsoft.com/office/drawing/2014/main" id="{512088A1-E285-7F9E-356F-E4C49A8AC65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6720" y="1854605"/>
            <a:ext cx="5676513" cy="377102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994B46-2AD4-46EE-47BD-82B351CE344A}"/>
              </a:ext>
            </a:extLst>
          </p:cNvPr>
          <p:cNvSpPr txBox="1"/>
          <p:nvPr/>
        </p:nvSpPr>
        <p:spPr>
          <a:xfrm>
            <a:off x="5129270" y="5622650"/>
            <a:ext cx="67980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Slow-release nitrogen fertilizer made from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maize cobs and urea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. 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111C0A-4C85-AF9B-1769-DE3217D8285D}"/>
              </a:ext>
            </a:extLst>
          </p:cNvPr>
          <p:cNvSpPr txBox="1"/>
          <p:nvPr/>
        </p:nvSpPr>
        <p:spPr>
          <a:xfrm>
            <a:off x="1724068" y="371481"/>
            <a:ext cx="845013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SLOW-RELEASE NITROGEN FERTILIZER 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631E4A6-B872-353F-1DAC-B9391810D069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1" name="Google Shape;92;p1">
              <a:extLst>
                <a:ext uri="{FF2B5EF4-FFF2-40B4-BE49-F238E27FC236}">
                  <a16:creationId xmlns:a16="http://schemas.microsoft.com/office/drawing/2014/main" id="{4ADB5D83-A0FE-4A97-F476-ECA4A76325FD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0EA85A4-1FE8-9A43-E2BB-72077365D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49790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AB72E-FD2F-BA8A-45F1-DF2337131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D1CA1FD6-162D-8F26-0306-255881E287A9}"/>
              </a:ext>
            </a:extLst>
          </p:cNvPr>
          <p:cNvGrpSpPr/>
          <p:nvPr/>
        </p:nvGrpSpPr>
        <p:grpSpPr>
          <a:xfrm>
            <a:off x="231494" y="1291869"/>
            <a:ext cx="11696802" cy="4905026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EBDAC3F-95B5-2274-EDEF-5485C39ABBD1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0F3D7AE4-305B-4141-B8ED-4C5F8134840A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A8D55FC0-CCA5-CE83-F8B1-6E2DFE90F001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247C73DD-E8C8-998A-B10E-AA1B3011E17F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66B4793F-8FBA-5877-E9C5-F9FA8713B7E1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74519436-22AE-5FB3-73D3-7508F7E6532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4" y="6477562"/>
            <a:ext cx="367661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200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21</a:t>
            </a:fld>
            <a:endParaRPr kumimoji="0" sz="200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BB78216C-2FDE-3548-08A1-824692FC5FC6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37ABB4-B81F-8D10-30AF-111AA78E58C8}"/>
              </a:ext>
            </a:extLst>
          </p:cNvPr>
          <p:cNvSpPr txBox="1"/>
          <p:nvPr/>
        </p:nvSpPr>
        <p:spPr>
          <a:xfrm>
            <a:off x="570123" y="1474060"/>
            <a:ext cx="111041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2" name="Google Shape;1492;g3e188bd26de_0_7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4945" y="1568841"/>
            <a:ext cx="5144700" cy="380128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8E541E-0780-A1F8-D98F-1C855E81576F}"/>
              </a:ext>
            </a:extLst>
          </p:cNvPr>
          <p:cNvSpPr txBox="1"/>
          <p:nvPr/>
        </p:nvSpPr>
        <p:spPr>
          <a:xfrm>
            <a:off x="357209" y="1832376"/>
            <a:ext cx="640128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Production of a Plant-based drug for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sickle cell disease management.</a:t>
            </a:r>
          </a:p>
          <a:p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Clinical trials and NAFDAC listing of this drug are being awaited. </a:t>
            </a:r>
            <a:endParaRPr lang="en-NG" sz="36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582A-B162-DCD5-D445-E91B895E63E0}"/>
              </a:ext>
            </a:extLst>
          </p:cNvPr>
          <p:cNvSpPr txBox="1"/>
          <p:nvPr/>
        </p:nvSpPr>
        <p:spPr>
          <a:xfrm>
            <a:off x="1593274" y="165200"/>
            <a:ext cx="84664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DEVELOPMENT OF ANTI-SICKLING PHYTO DRUG </a:t>
            </a:r>
            <a:endParaRPr lang="en-NG" sz="3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EF3851-8701-1911-6ACB-D65FD2D2CCF1}"/>
              </a:ext>
            </a:extLst>
          </p:cNvPr>
          <p:cNvSpPr txBox="1"/>
          <p:nvPr/>
        </p:nvSpPr>
        <p:spPr>
          <a:xfrm>
            <a:off x="6750586" y="5416010"/>
            <a:ext cx="51447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Anti-sickling Phyto drug capsules </a:t>
            </a:r>
            <a:endParaRPr lang="en-NG" b="1" dirty="0">
              <a:solidFill>
                <a:srgbClr val="00B05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C28F5C9-3D92-0497-51B1-9CCFF8C7D47E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0" name="Google Shape;92;p1">
              <a:extLst>
                <a:ext uri="{FF2B5EF4-FFF2-40B4-BE49-F238E27FC236}">
                  <a16:creationId xmlns:a16="http://schemas.microsoft.com/office/drawing/2014/main" id="{B5A89F65-7033-0E6E-D346-EC81374466B6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0DB702A-AFB5-F63F-C408-D7E7140B7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083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1F60B-F29F-CDC1-4C90-65D6589BC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44A73460-CAC3-0642-C044-CCC2B981855F}"/>
              </a:ext>
            </a:extLst>
          </p:cNvPr>
          <p:cNvGrpSpPr/>
          <p:nvPr/>
        </p:nvGrpSpPr>
        <p:grpSpPr>
          <a:xfrm>
            <a:off x="231494" y="1362260"/>
            <a:ext cx="11777320" cy="5078314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11419C6A-19B6-735C-872D-B1151697529A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CB2F1839-B971-C8B8-B6B2-D85FC64444B7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082FC084-CDEC-7304-652C-E1FF33CD6716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3933BA39-E6E8-D092-398B-E8ACE8934129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77DC8708-95AC-BB47-A09F-33E39F0099D9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863773B4-627E-2BA6-DEB9-5BEC7D6E0AB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331616" y="6432006"/>
            <a:ext cx="472264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200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22</a:t>
            </a:fld>
            <a:endParaRPr kumimoji="0" sz="200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E7659D7E-59B2-F9AB-84BB-0718EA4D255C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6B2A60-4DC7-B066-59E3-92AB2C839792}"/>
              </a:ext>
            </a:extLst>
          </p:cNvPr>
          <p:cNvSpPr txBox="1"/>
          <p:nvPr/>
        </p:nvSpPr>
        <p:spPr>
          <a:xfrm>
            <a:off x="1828800" y="238620"/>
            <a:ext cx="83728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DEVELOPMENT OF ANTI-EPILEPSY PHYTO DRUG</a:t>
            </a:r>
          </a:p>
        </p:txBody>
      </p:sp>
      <p:pic>
        <p:nvPicPr>
          <p:cNvPr id="10" name="Google Shape;1527;g3e188bd26de_0_850">
            <a:extLst>
              <a:ext uri="{FF2B5EF4-FFF2-40B4-BE49-F238E27FC236}">
                <a16:creationId xmlns:a16="http://schemas.microsoft.com/office/drawing/2014/main" id="{44B45D01-758E-4E94-B351-D52E75710E6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1105" y="1568840"/>
            <a:ext cx="5502775" cy="458958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6FA32B-B735-04C1-9E8D-02BF9B2A85F8}"/>
              </a:ext>
            </a:extLst>
          </p:cNvPr>
          <p:cNvSpPr txBox="1"/>
          <p:nvPr/>
        </p:nvSpPr>
        <p:spPr>
          <a:xfrm>
            <a:off x="288805" y="1568839"/>
            <a:ext cx="602436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of a plant-based therapeutic agent for the reversal of epilepsy</a:t>
            </a:r>
            <a:r>
              <a:rPr lang="en-US" sz="3600" dirty="0"/>
              <a:t>.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Clinical trials and NAFDAC listing for this drug are pending.</a:t>
            </a:r>
            <a:endParaRPr lang="en-NG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B925A25-B4F5-34F9-5BC6-0761D24C79BD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5" name="Google Shape;92;p1">
              <a:extLst>
                <a:ext uri="{FF2B5EF4-FFF2-40B4-BE49-F238E27FC236}">
                  <a16:creationId xmlns:a16="http://schemas.microsoft.com/office/drawing/2014/main" id="{4EA1F9C3-F2AA-0E68-3558-5A9A804C2C1F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ECCE8BC-3DEC-9B05-68E9-CA1F819C5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167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51ECB-3625-A1A6-5382-BB9B1A2B0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14A927CE-33DC-1C24-6BC8-A4B320485042}"/>
              </a:ext>
            </a:extLst>
          </p:cNvPr>
          <p:cNvGrpSpPr/>
          <p:nvPr/>
        </p:nvGrpSpPr>
        <p:grpSpPr>
          <a:xfrm>
            <a:off x="183186" y="1499410"/>
            <a:ext cx="11696802" cy="5398741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4ABDDDA0-4197-341D-F54D-96BD2240D545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393B883D-57BE-8E68-6C5E-F0704693A009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3F39293A-366E-3E3E-716D-44B632028369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1D1C3A8E-0319-D551-B778-796D52CAAB36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B03D7A64-CD0E-B4F4-3D84-7A5F1D82633C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DA769039-BE67-3D23-E424-E2E5C0E73F1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65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23</a:t>
            </a:fld>
            <a:endParaRPr kumimoji="0" sz="65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B5D6FD4C-35F0-5B81-94AD-1B4902DE1B0E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DD9C96-307C-668B-FC00-0097CBA24926}"/>
              </a:ext>
            </a:extLst>
          </p:cNvPr>
          <p:cNvSpPr txBox="1"/>
          <p:nvPr/>
        </p:nvSpPr>
        <p:spPr>
          <a:xfrm>
            <a:off x="544010" y="2552887"/>
            <a:ext cx="7449248" cy="2300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5500" lvl="0" indent="-457200" algn="ctr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  <a:defRPr/>
            </a:pP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 addition and conversion of palm oil to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free from saturated fatty acids  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vegetable oil with vitamins</a:t>
            </a:r>
            <a:endParaRPr lang="en-NG" sz="32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Google Shape;1563;g3e188bd26de_0_881">
            <a:extLst>
              <a:ext uri="{FF2B5EF4-FFF2-40B4-BE49-F238E27FC236}">
                <a16:creationId xmlns:a16="http://schemas.microsoft.com/office/drawing/2014/main" id="{B6BCE48E-1D58-EE25-DF78-2BCC90851AF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7567" y="1568841"/>
            <a:ext cx="3755072" cy="520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F02F57-1C63-43E1-7FF6-4D0BFC5B7F23}"/>
              </a:ext>
            </a:extLst>
          </p:cNvPr>
          <p:cNvSpPr txBox="1"/>
          <p:nvPr/>
        </p:nvSpPr>
        <p:spPr>
          <a:xfrm>
            <a:off x="1557406" y="256526"/>
            <a:ext cx="8522140" cy="1302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6100" marR="0" lvl="0" indent="-17780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PROCESSED SATURATED FATTY ACID FREE PALM OIL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EFB301E-F1F5-EECA-090D-732DFA616D84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5" name="Google Shape;92;p1">
              <a:extLst>
                <a:ext uri="{FF2B5EF4-FFF2-40B4-BE49-F238E27FC236}">
                  <a16:creationId xmlns:a16="http://schemas.microsoft.com/office/drawing/2014/main" id="{F24B2642-6B99-CB63-5179-B20526AE6040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58B99AF-8438-1B1F-F46F-071B9E257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132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72BDC-FE75-672D-E767-637C5256E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>
            <a:extLst>
              <a:ext uri="{FF2B5EF4-FFF2-40B4-BE49-F238E27FC236}">
                <a16:creationId xmlns:a16="http://schemas.microsoft.com/office/drawing/2014/main" id="{43B528D7-D508-E57A-ED75-59FE4ED60740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64D2D731-636E-15DF-3FEA-532A5A77F0CE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AF3553D0-ED90-621C-3C8E-4217C15DB220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F976341A-CBED-F06F-B917-0B49FFE68E44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24</a:t>
            </a:fld>
            <a:endParaRPr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2CC333DB-9505-5742-4A4E-AE9BED5E19DC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D77F08-ACC3-4784-A892-AF96F642056D}"/>
              </a:ext>
            </a:extLst>
          </p:cNvPr>
          <p:cNvSpPr txBox="1"/>
          <p:nvPr/>
        </p:nvSpPr>
        <p:spPr>
          <a:xfrm>
            <a:off x="313355" y="2373389"/>
            <a:ext cx="6476825" cy="214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Design and fabrication of a threshing machine.</a:t>
            </a:r>
          </a:p>
        </p:txBody>
      </p:sp>
      <p:pic>
        <p:nvPicPr>
          <p:cNvPr id="10" name="Google Shape;965;g3e188bd26de_0_291">
            <a:extLst>
              <a:ext uri="{FF2B5EF4-FFF2-40B4-BE49-F238E27FC236}">
                <a16:creationId xmlns:a16="http://schemas.microsoft.com/office/drawing/2014/main" id="{D4325146-449B-1BFB-5EDA-35B5C6AE91B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6308" y="1537011"/>
            <a:ext cx="4510358" cy="417378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400BFCE-13A2-59A2-E72E-D1FF91C80966}"/>
              </a:ext>
            </a:extLst>
          </p:cNvPr>
          <p:cNvSpPr txBox="1"/>
          <p:nvPr/>
        </p:nvSpPr>
        <p:spPr>
          <a:xfrm>
            <a:off x="7005871" y="5726856"/>
            <a:ext cx="42626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FABRICATION OF THRESHING MACHINE</a:t>
            </a:r>
            <a:endParaRPr lang="en-NG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682EBC-380E-1D15-0596-BBACFD101FD1}"/>
              </a:ext>
            </a:extLst>
          </p:cNvPr>
          <p:cNvSpPr txBox="1"/>
          <p:nvPr/>
        </p:nvSpPr>
        <p:spPr>
          <a:xfrm>
            <a:off x="1759527" y="209139"/>
            <a:ext cx="8298873" cy="696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AGRO-PROCESSING MACHINES</a:t>
            </a:r>
            <a:endParaRPr kumimoji="0" lang="en-US" sz="38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650801D-ABF9-2E58-79AF-0058E9CFF6FE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7" name="Google Shape;92;p1">
              <a:extLst>
                <a:ext uri="{FF2B5EF4-FFF2-40B4-BE49-F238E27FC236}">
                  <a16:creationId xmlns:a16="http://schemas.microsoft.com/office/drawing/2014/main" id="{94D267B5-C4DB-0DE7-FDF7-E7DEF1E57E39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80046CA-480C-8A1D-3237-9CA6324D2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389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DC7F8-FDD6-710A-B6CC-F413BFEF6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>
            <a:extLst>
              <a:ext uri="{FF2B5EF4-FFF2-40B4-BE49-F238E27FC236}">
                <a16:creationId xmlns:a16="http://schemas.microsoft.com/office/drawing/2014/main" id="{7FF3FBCF-2D35-AC5D-2067-28F8ED4C1E0D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4FF71226-2D4B-D6D2-C3AF-0F74071E9C91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600D0B0F-E6BB-7FA6-3122-529AFE81B4B2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0F8F126E-4EFA-BB02-41E2-93C2A50A6EF3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25</a:t>
            </a:fld>
            <a:endParaRPr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16542DC9-FA37-D09A-4E2F-38CB56B09FB2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AC6913-DE48-9305-7FB1-0DAFC5EB896A}"/>
              </a:ext>
            </a:extLst>
          </p:cNvPr>
          <p:cNvSpPr txBox="1"/>
          <p:nvPr/>
        </p:nvSpPr>
        <p:spPr>
          <a:xfrm>
            <a:off x="315050" y="6072324"/>
            <a:ext cx="42626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FABRICATION OF RICE THRESHING MACHINE</a:t>
            </a:r>
            <a:endParaRPr lang="en-NG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Google Shape;999;g3e188bd26de_0_198">
            <a:extLst>
              <a:ext uri="{FF2B5EF4-FFF2-40B4-BE49-F238E27FC236}">
                <a16:creationId xmlns:a16="http://schemas.microsoft.com/office/drawing/2014/main" id="{9C5F5E93-504A-D6B3-2DDE-A0BD05B2238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727" y="1469986"/>
            <a:ext cx="4817819" cy="4514126"/>
          </a:xfrm>
          <a:prstGeom prst="rect">
            <a:avLst/>
          </a:prstGeom>
          <a:noFill/>
          <a:ln>
            <a:noFill/>
          </a:ln>
        </p:spPr>
      </p:pic>
      <p:sp>
        <p:nvSpPr>
          <p:cNvPr id="1034" name="Google Shape;1034;g3e188bd26de_0_322">
            <a:extLst>
              <a:ext uri="{FF2B5EF4-FFF2-40B4-BE49-F238E27FC236}">
                <a16:creationId xmlns:a16="http://schemas.microsoft.com/office/drawing/2014/main" id="{3D906B21-5DC6-F307-97F0-67E78A1DCD0F}"/>
              </a:ext>
            </a:extLst>
          </p:cNvPr>
          <p:cNvSpPr txBox="1"/>
          <p:nvPr/>
        </p:nvSpPr>
        <p:spPr>
          <a:xfrm>
            <a:off x="135181" y="5720568"/>
            <a:ext cx="4817819" cy="98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Acha</a:t>
            </a: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de-sanding machine</a:t>
            </a:r>
            <a:endParaRPr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594E9F-6173-9E3E-3061-515B148D6DBD}"/>
              </a:ext>
            </a:extLst>
          </p:cNvPr>
          <p:cNvSpPr txBox="1"/>
          <p:nvPr/>
        </p:nvSpPr>
        <p:spPr>
          <a:xfrm>
            <a:off x="1759527" y="209139"/>
            <a:ext cx="8298873" cy="696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AGRO-PROCESSING MACHINES</a:t>
            </a:r>
            <a:endParaRPr kumimoji="0" lang="en-US" sz="38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D8E1A5-4F4C-258A-5C0B-22A9579F547B}"/>
              </a:ext>
            </a:extLst>
          </p:cNvPr>
          <p:cNvSpPr txBox="1"/>
          <p:nvPr/>
        </p:nvSpPr>
        <p:spPr>
          <a:xfrm>
            <a:off x="5431624" y="2490762"/>
            <a:ext cx="6577189" cy="3341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Fabrication of an A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 de-sanding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machine. </a:t>
            </a:r>
          </a:p>
          <a:p>
            <a:pPr marL="342900" marR="0" lvl="0" indent="-34290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The machine employs the floatation method for separation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D2D9782-5AD4-3968-2CA9-646D93C1B4BC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7" name="Google Shape;92;p1">
              <a:extLst>
                <a:ext uri="{FF2B5EF4-FFF2-40B4-BE49-F238E27FC236}">
                  <a16:creationId xmlns:a16="http://schemas.microsoft.com/office/drawing/2014/main" id="{B2CB4202-5C94-E540-9B32-88A3E99AA293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0EEDBB7-58A3-31D9-D24A-2DBED2592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569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BEEB6-D31E-6613-5B60-7BCE4A215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C2D339F1-46AB-A0E1-5587-621E4214EC35}"/>
              </a:ext>
            </a:extLst>
          </p:cNvPr>
          <p:cNvGrpSpPr/>
          <p:nvPr/>
        </p:nvGrpSpPr>
        <p:grpSpPr>
          <a:xfrm>
            <a:off x="231494" y="1302886"/>
            <a:ext cx="11696802" cy="4905026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37368BC8-0A5B-D7EC-DD4D-57B4DF2E03E9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9B5871E7-6D1A-AEA9-9505-296135523BDE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AA565E7B-6FD3-2772-1ACC-3EE20A288607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81531FC9-663C-E53D-C3BF-63C41E39C188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98AAE58A-4381-06BF-8FEE-E1269B887294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67FC9AD8-BCC4-34BB-45AE-A36E0E914A8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65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26</a:t>
            </a:fld>
            <a:endParaRPr kumimoji="0" sz="65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921DD057-6EF4-2EBC-C8AC-FD5FE70F4F7C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6A54E3-3435-C6B5-9540-94B6A445C917}"/>
              </a:ext>
            </a:extLst>
          </p:cNvPr>
          <p:cNvSpPr txBox="1"/>
          <p:nvPr/>
        </p:nvSpPr>
        <p:spPr>
          <a:xfrm>
            <a:off x="149101" y="2410446"/>
            <a:ext cx="630845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5500" lvl="0" indent="-457200">
              <a:spcAft>
                <a:spcPts val="1000"/>
              </a:spcAft>
              <a:buFont typeface="Wingdings" panose="05000000000000000000" pitchFamily="2" charset="2"/>
              <a:buChar char="q"/>
              <a:defRPr/>
            </a:pP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 and fabrication of POS chassis for ticketing, data capture, </a:t>
            </a:r>
            <a:r>
              <a:rPr lang="en-US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collaboration with Access Solution LTD.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085B7B-70D7-7660-76D9-965FE291C966}"/>
              </a:ext>
            </a:extLst>
          </p:cNvPr>
          <p:cNvSpPr txBox="1"/>
          <p:nvPr/>
        </p:nvSpPr>
        <p:spPr>
          <a:xfrm>
            <a:off x="1747951" y="340386"/>
            <a:ext cx="86620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POINT OF SERVICE (POS) CHASSIS AS IMPORT SUBSTITUTE</a:t>
            </a:r>
            <a:endParaRPr lang="en-NG" sz="28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Google Shape;1238;g3e188bd26de_0_508">
            <a:extLst>
              <a:ext uri="{FF2B5EF4-FFF2-40B4-BE49-F238E27FC236}">
                <a16:creationId xmlns:a16="http://schemas.microsoft.com/office/drawing/2014/main" id="{C250E937-86EE-CC72-6802-E465FE98268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l="3333" t="6849" r="4665" b="10092"/>
          <a:stretch>
            <a:fillRect/>
          </a:stretch>
        </p:blipFill>
        <p:spPr>
          <a:xfrm>
            <a:off x="6563175" y="1568841"/>
            <a:ext cx="5185374" cy="470152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DF24D5-9BC9-46D4-0139-7FFDC257DD22}"/>
              </a:ext>
            </a:extLst>
          </p:cNvPr>
          <p:cNvSpPr txBox="1"/>
          <p:nvPr/>
        </p:nvSpPr>
        <p:spPr>
          <a:xfrm>
            <a:off x="6407344" y="6270364"/>
            <a:ext cx="578465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Different model of POS Kiosk 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62E52C9-2243-4438-A4B7-CA1C7C696AF0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1" name="Google Shape;92;p1">
              <a:extLst>
                <a:ext uri="{FF2B5EF4-FFF2-40B4-BE49-F238E27FC236}">
                  <a16:creationId xmlns:a16="http://schemas.microsoft.com/office/drawing/2014/main" id="{F8F3A85A-CF89-556B-D058-15964AAEF54B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C54536B-751B-7BB1-30D0-87658768B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162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E7D86-467B-5F74-F594-0E0653DF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598677F8-362E-28A4-32E3-88BA23D8AE47}"/>
              </a:ext>
            </a:extLst>
          </p:cNvPr>
          <p:cNvGrpSpPr/>
          <p:nvPr/>
        </p:nvGrpSpPr>
        <p:grpSpPr>
          <a:xfrm>
            <a:off x="18989" y="1384700"/>
            <a:ext cx="12174339" cy="5448259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0B6C0FC3-7DB0-8AA0-0F41-44B83255776E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4AA783DE-4435-1A44-190E-3C2428F78EF8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5D601C8E-AE1D-D17F-4793-F338E070C854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BAC96762-D51C-CF5B-F88B-B9D852AC5283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8626A2E1-76F9-07F9-CF97-BEC67A3EC5D5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FF9CF8CC-F379-B1AF-BC3D-280C7F639C1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65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27</a:t>
            </a:fld>
            <a:endParaRPr kumimoji="0" sz="65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C7230044-81EB-5C42-E40A-6C26DB471125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AE6A95-EC6F-1EC9-7BE5-A89975319E93}"/>
              </a:ext>
            </a:extLst>
          </p:cNvPr>
          <p:cNvSpPr txBox="1"/>
          <p:nvPr/>
        </p:nvSpPr>
        <p:spPr>
          <a:xfrm>
            <a:off x="1903101" y="598644"/>
            <a:ext cx="78770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VEHICLE SPEED LIMITER</a:t>
            </a:r>
            <a:endParaRPr lang="en-NG" sz="40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Google Shape;1170;g3e188bd26de_0_446">
            <a:extLst>
              <a:ext uri="{FF2B5EF4-FFF2-40B4-BE49-F238E27FC236}">
                <a16:creationId xmlns:a16="http://schemas.microsoft.com/office/drawing/2014/main" id="{8B665200-0703-925C-18EC-5C4952B2291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23129" y="1691578"/>
            <a:ext cx="3975925" cy="381044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210767-D90D-D2D2-3DD3-76AFD99B3B89}"/>
              </a:ext>
            </a:extLst>
          </p:cNvPr>
          <p:cNvSpPr txBox="1"/>
          <p:nvPr/>
        </p:nvSpPr>
        <p:spPr>
          <a:xfrm>
            <a:off x="0" y="2096025"/>
            <a:ext cx="817451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 and fabrication of a prototype electronic vehicle speed limiter (4 versions of the device developed).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2FD4C6-43C8-1F1D-3519-C5DB148F1ECA}"/>
              </a:ext>
            </a:extLst>
          </p:cNvPr>
          <p:cNvSpPr txBox="1"/>
          <p:nvPr/>
        </p:nvSpPr>
        <p:spPr>
          <a:xfrm>
            <a:off x="8033455" y="5502021"/>
            <a:ext cx="40079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SHESTCO Vehicle Speed Limiter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C5CF44E-C3DF-2FF6-59A9-C44798CD2B76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8" name="Google Shape;92;p1">
              <a:extLst>
                <a:ext uri="{FF2B5EF4-FFF2-40B4-BE49-F238E27FC236}">
                  <a16:creationId xmlns:a16="http://schemas.microsoft.com/office/drawing/2014/main" id="{32B4D638-4F9B-2D61-AB3A-1ED83160F1E3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9BD3A13-6A7D-02AD-9D05-4823F0D00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5463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1F615-2AEC-9933-2732-8DB10D062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BCC30BA5-49F9-0054-344C-0911FA5FD68A}"/>
              </a:ext>
            </a:extLst>
          </p:cNvPr>
          <p:cNvGrpSpPr/>
          <p:nvPr/>
        </p:nvGrpSpPr>
        <p:grpSpPr>
          <a:xfrm>
            <a:off x="230202" y="1260241"/>
            <a:ext cx="12017263" cy="5448259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F3CD4825-FC89-FBF9-28EB-27D1D682C278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DF3FA969-23B8-B5DE-D1AA-8941E22C637F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7163F250-6D7D-05BA-A6E6-EC65539A748D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95A55B9-D5FA-652C-5CC7-D71911F0480C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E44D360C-64FD-8190-FB0C-56CFD572DE4B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F6108D4C-545F-0C76-D8BC-9714C208132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65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28</a:t>
            </a:fld>
            <a:endParaRPr kumimoji="0" sz="65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C2E744BF-D5D4-869F-214F-7AD31D41F061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pic>
        <p:nvPicPr>
          <p:cNvPr id="4" name="Google Shape;1383;g3e188bd26de_0_632">
            <a:extLst>
              <a:ext uri="{FF2B5EF4-FFF2-40B4-BE49-F238E27FC236}">
                <a16:creationId xmlns:a16="http://schemas.microsoft.com/office/drawing/2014/main" id="{2A70B437-71A9-A175-212B-EA91899D69B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28836" y="1590817"/>
            <a:ext cx="5309100" cy="427988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23F3EC-3969-E284-1519-2F918CA07CA9}"/>
              </a:ext>
            </a:extLst>
          </p:cNvPr>
          <p:cNvSpPr txBox="1"/>
          <p:nvPr/>
        </p:nvSpPr>
        <p:spPr>
          <a:xfrm>
            <a:off x="385193" y="1706195"/>
            <a:ext cx="6255975" cy="4238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8300" lvl="0" algn="ctr">
              <a:lnSpc>
                <a:spcPct val="115000"/>
              </a:lnSpc>
              <a:defRPr/>
            </a:pP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 and Development of a lead-acid (12V 150AH) capacity battery with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unserviceable batteries and lead ore. </a:t>
            </a:r>
          </a:p>
          <a:p>
            <a:pPr marL="546100" marR="0" lvl="0" indent="-1778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D3D36B-E12C-0C95-C24C-C916B5AD98F7}"/>
              </a:ext>
            </a:extLst>
          </p:cNvPr>
          <p:cNvSpPr txBox="1"/>
          <p:nvPr/>
        </p:nvSpPr>
        <p:spPr>
          <a:xfrm>
            <a:off x="2835007" y="505346"/>
            <a:ext cx="65219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LEAD-ACID BATTERY</a:t>
            </a:r>
            <a:endParaRPr lang="en-NG" sz="36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FFD9FA4-344A-DC22-BB24-31D9B5F9B0D8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8" name="Google Shape;92;p1">
              <a:extLst>
                <a:ext uri="{FF2B5EF4-FFF2-40B4-BE49-F238E27FC236}">
                  <a16:creationId xmlns:a16="http://schemas.microsoft.com/office/drawing/2014/main" id="{931DC389-844F-C4BE-E78A-4E13D816DA25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1BACB3F-8625-33C8-5B4E-7C75B8434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6031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E11D6-3984-A2AB-2294-F83095278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C9E82F91-1DD4-9A88-703A-667B1103A1BF}"/>
              </a:ext>
            </a:extLst>
          </p:cNvPr>
          <p:cNvGrpSpPr/>
          <p:nvPr/>
        </p:nvGrpSpPr>
        <p:grpSpPr>
          <a:xfrm>
            <a:off x="0" y="2206859"/>
            <a:ext cx="12002111" cy="4784265"/>
            <a:chOff x="594359" y="1572475"/>
            <a:chExt cx="3537544" cy="4697872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B32E6597-217B-1A04-C7B4-5AA9B8D627DC}"/>
                </a:ext>
              </a:extLst>
            </p:cNvPr>
            <p:cNvSpPr/>
            <p:nvPr/>
          </p:nvSpPr>
          <p:spPr>
            <a:xfrm>
              <a:off x="611463" y="1789787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EED0B0BE-67CB-6517-8870-0999DDB9CA3C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77D2C342-31DB-A91A-DED3-12ADD6AC52BC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CBF46739-15F2-435F-3A73-D41AE08C4C08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5A05D71F-F161-81FA-73D5-F2BB3ACF41D9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116DF123-15E6-CCD8-DDEF-4F4FFB8B7B4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29</a:t>
            </a:fld>
            <a:endParaRPr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84D3B176-5038-DC78-7543-BA596EC65B71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47E947-9C55-CA65-6A50-AE5A7925B156}"/>
              </a:ext>
            </a:extLst>
          </p:cNvPr>
          <p:cNvSpPr txBox="1"/>
          <p:nvPr/>
        </p:nvSpPr>
        <p:spPr>
          <a:xfrm>
            <a:off x="570123" y="1474060"/>
            <a:ext cx="111041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0B162A4-0710-01FF-26B0-F02318889909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3" name="Google Shape;92;p1">
              <a:extLst>
                <a:ext uri="{FF2B5EF4-FFF2-40B4-BE49-F238E27FC236}">
                  <a16:creationId xmlns:a16="http://schemas.microsoft.com/office/drawing/2014/main" id="{1E0A5382-4777-63FF-C635-E6A89FB10A57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0B4B3E9-20FB-25C7-7DFF-0EB34444B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F3F4CCB-DA92-71F5-324B-C44AF68D3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2892" y="88184"/>
            <a:ext cx="1480657" cy="148065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B1F98E0-0383-060D-34F6-C0C2FD8051B6}"/>
              </a:ext>
            </a:extLst>
          </p:cNvPr>
          <p:cNvSpPr txBox="1"/>
          <p:nvPr/>
        </p:nvSpPr>
        <p:spPr>
          <a:xfrm>
            <a:off x="1560557" y="483259"/>
            <a:ext cx="87304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anose="020B0A04020102020204" pitchFamily="34" charset="0"/>
                <a:cs typeface="Calibri"/>
                <a:sym typeface="Calibri"/>
              </a:rPr>
              <a:t>STAKEHOLDERS ENGAGEMENT </a:t>
            </a:r>
            <a:endParaRPr lang="en-NG" sz="3600" dirty="0">
              <a:solidFill>
                <a:srgbClr val="7030A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7AF1BC-C405-B6F7-6A47-4589918CCFFB}"/>
              </a:ext>
            </a:extLst>
          </p:cNvPr>
          <p:cNvSpPr txBox="1"/>
          <p:nvPr/>
        </p:nvSpPr>
        <p:spPr>
          <a:xfrm>
            <a:off x="118451" y="1524665"/>
            <a:ext cx="1168772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MOUs for Technical collaborations with governmental, non-governmental, and international organizations have been signed. These includes: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Private Companies		-	6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Federal Universities		-	3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State Universities		-	3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Private University		-	1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PTDF professorial chair of the chemical engineering department, Ahmadu Bello University, Zaria</a:t>
            </a:r>
          </a:p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Federal Ministry of Environment, through the environmentally sound management and disposal of polychlorinated biphenyl(PCB) project (ESMDP), Abuja.</a:t>
            </a:r>
          </a:p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Nigerian Armed Forces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Niger delta Science, Technology and Bio-Enterprise development limited, Abuja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 Lumens International Limited Abuja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103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356E0-9CCF-86BA-3F59-CF15687E3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3D71CCD9-1006-38AB-52FF-6054B4F45F5E}"/>
              </a:ext>
            </a:extLst>
          </p:cNvPr>
          <p:cNvGrpSpPr/>
          <p:nvPr/>
        </p:nvGrpSpPr>
        <p:grpSpPr>
          <a:xfrm>
            <a:off x="-64735" y="2231710"/>
            <a:ext cx="12353250" cy="4784265"/>
            <a:chOff x="594359" y="1572475"/>
            <a:chExt cx="3537544" cy="4697872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42999868-E633-1893-B782-831F14307A17}"/>
                </a:ext>
              </a:extLst>
            </p:cNvPr>
            <p:cNvSpPr/>
            <p:nvPr/>
          </p:nvSpPr>
          <p:spPr>
            <a:xfrm>
              <a:off x="611463" y="1789787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7F676F42-6AC6-8A6C-36B5-8A97E4973248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5451E536-925E-F6B6-9216-54842E272458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4E18475A-91A7-56BF-4CEA-FDFC21C98CF6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5E6D30A8-0954-3F41-9CA1-641FD4631338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E045224C-B497-A762-CB46-6785301833E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3</a:t>
            </a:fld>
            <a:endParaRPr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B39AD413-1DD8-F21B-C77A-1A1B8FB68CD9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4A3C8D-0581-6DFE-37B0-311BE530BF19}"/>
              </a:ext>
            </a:extLst>
          </p:cNvPr>
          <p:cNvSpPr txBox="1"/>
          <p:nvPr/>
        </p:nvSpPr>
        <p:spPr>
          <a:xfrm>
            <a:off x="570123" y="1474060"/>
            <a:ext cx="111041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4D21DA-2DFD-797D-541C-C166B0B5D4E1}"/>
              </a:ext>
            </a:extLst>
          </p:cNvPr>
          <p:cNvSpPr txBox="1"/>
          <p:nvPr/>
        </p:nvSpPr>
        <p:spPr>
          <a:xfrm>
            <a:off x="1531766" y="751053"/>
            <a:ext cx="8996608" cy="1242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BRIEFING TO THE PERMANENT SECRETARY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FEDERAL MINISTRY OF INNOVATION</a:t>
            </a:r>
            <a:r>
              <a:rPr lang="en-US" sz="2400" b="1" noProof="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SCIENCE AND TECHNOLOGY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0" name="Google Shape;94;p1"/>
          <p:cNvSpPr txBox="1"/>
          <p:nvPr/>
        </p:nvSpPr>
        <p:spPr>
          <a:xfrm>
            <a:off x="2508586" y="2916056"/>
            <a:ext cx="1344152" cy="54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1" i="1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BY</a:t>
            </a:r>
            <a:endParaRPr sz="1400" b="1" i="1" u="none" strike="noStrike" cap="none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0496" y="3944093"/>
            <a:ext cx="5722674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1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Hon.(Engr) Magaji </a:t>
            </a:r>
            <a:r>
              <a:rPr lang="en-US" sz="2700" b="1" i="0" u="none" strike="noStrike" cap="none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Da’u</a:t>
            </a:r>
            <a:r>
              <a:rPr lang="en-US" sz="2700" b="1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Aliyu, PhD, </a:t>
            </a:r>
            <a:r>
              <a:rPr lang="en-US" sz="2700" b="1" i="0" u="none" strike="noStrike" cap="none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mni</a:t>
            </a:r>
            <a:endParaRPr lang="en-US" sz="2700" b="1" i="0" u="none" strike="noStrike" cap="none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1" i="0" u="none" strike="noStrike" cap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DIRECTOR GENERAL/CEO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SHESTCO</a:t>
            </a:r>
            <a:endParaRPr sz="1400" b="1" i="0" u="none" strike="noStrike" cap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11" name="Google Shape;1631;g3e188bd26de_0_943">
            <a:extLst>
              <a:ext uri="{FF2B5EF4-FFF2-40B4-BE49-F238E27FC236}">
                <a16:creationId xmlns:a16="http://schemas.microsoft.com/office/drawing/2014/main" id="{C3C102B9-4776-046E-177A-DEE61E08332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0070" y="1898535"/>
            <a:ext cx="6258445" cy="5117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22CD152-FCA9-6D00-E681-E374F6D27EB4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3" name="Google Shape;92;p1">
              <a:extLst>
                <a:ext uri="{FF2B5EF4-FFF2-40B4-BE49-F238E27FC236}">
                  <a16:creationId xmlns:a16="http://schemas.microsoft.com/office/drawing/2014/main" id="{99D171CD-EF1C-5EB3-5655-6E5FE151D9AB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4AADC1D-D728-029D-6F4C-A83260D4E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748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9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01BF6-F7B0-612D-13B9-FE4687B4F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2D049D88-2B09-F810-23F7-B78C1A184899}"/>
              </a:ext>
            </a:extLst>
          </p:cNvPr>
          <p:cNvGrpSpPr/>
          <p:nvPr/>
        </p:nvGrpSpPr>
        <p:grpSpPr>
          <a:xfrm>
            <a:off x="351916" y="1407651"/>
            <a:ext cx="11344886" cy="4905026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38CA732F-3A0C-927B-57F0-23D5BAFED080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40C71C53-AFAE-E878-E9CF-F0EAF704C3B2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1BD9D6A2-F2A0-CA96-A15C-A8756CFEA0FD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CCECBB05-46FA-DF66-D390-D34848750DEB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19F39213-D27C-C339-C4EA-39038670C445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15C909BA-1807-1A2C-BCE8-B6EB43C6948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65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30</a:t>
            </a:fld>
            <a:endParaRPr kumimoji="0" sz="65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D18CFA1E-0574-AC74-F7D1-14DF84BAF209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9D54F9-C3BE-17C3-F5F7-F5BD2D17C8F8}"/>
              </a:ext>
            </a:extLst>
          </p:cNvPr>
          <p:cNvSpPr/>
          <p:nvPr/>
        </p:nvSpPr>
        <p:spPr>
          <a:xfrm>
            <a:off x="720529" y="2528387"/>
            <a:ext cx="10543142" cy="11848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lvl="0" algn="ctr">
              <a:lnSpc>
                <a:spcPct val="150000"/>
              </a:lnSpc>
              <a:spcBef>
                <a:spcPts val="800"/>
              </a:spcBef>
              <a:buSzPts val="4800"/>
            </a:pPr>
            <a:r>
              <a:rPr lang="en-US" sz="5400" dirty="0">
                <a:solidFill>
                  <a:schemeClr val="dk1"/>
                </a:solidFill>
              </a:rPr>
              <a:t>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E4B30EA-9CAB-C3A0-EB1B-69338555D8E7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0" name="Google Shape;92;p1">
              <a:extLst>
                <a:ext uri="{FF2B5EF4-FFF2-40B4-BE49-F238E27FC236}">
                  <a16:creationId xmlns:a16="http://schemas.microsoft.com/office/drawing/2014/main" id="{8F20F80A-62F8-2ABF-E6EA-8FCC12ED5AB0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21ACD81-0AD5-C5BA-01A3-63E978DF5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824D829-70DA-5583-1188-6587309A1E5E}"/>
              </a:ext>
            </a:extLst>
          </p:cNvPr>
          <p:cNvSpPr txBox="1"/>
          <p:nvPr/>
        </p:nvSpPr>
        <p:spPr>
          <a:xfrm>
            <a:off x="519543" y="1529209"/>
            <a:ext cx="1148927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face major operational challenges arising from Obsolete equipment, poor power supply, inadequate funding, and the high cost of maintaining advanced scientific infrastructure. </a:t>
            </a:r>
          </a:p>
          <a:p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are confronted with weak commercialization pathways, limited industry linkages, rapid technological obsolescence, and insufficient investment in research modernization, which restrict the effective utilization of its scientific innovations and facilities. </a:t>
            </a:r>
          </a:p>
          <a:p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Increasing brain drain and difficulties in retaining highly skilled researchers and technologists threaten institutional sustainability, operational efficiency, and SHESTCO’s long-term competitiveness within the national and regional innovation ecosystem.</a:t>
            </a:r>
            <a:endParaRPr lang="en-NG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EF5B4C-63D0-BE00-6FFA-93F660FCF890}"/>
              </a:ext>
            </a:extLst>
          </p:cNvPr>
          <p:cNvSpPr/>
          <p:nvPr/>
        </p:nvSpPr>
        <p:spPr>
          <a:xfrm>
            <a:off x="2657702" y="244641"/>
            <a:ext cx="49552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220080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BD1B5-B5AA-8684-F964-90A4434B8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1277BD15-E7E3-D660-78E3-35A49F005A93}"/>
              </a:ext>
            </a:extLst>
          </p:cNvPr>
          <p:cNvGrpSpPr/>
          <p:nvPr/>
        </p:nvGrpSpPr>
        <p:grpSpPr>
          <a:xfrm>
            <a:off x="351916" y="1407651"/>
            <a:ext cx="11344886" cy="4905026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3A7C5AFF-97D6-026B-2736-E403460D224C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33C04E4-B9D5-FE10-270C-6C35E8E6F0AA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D0113EED-2128-66FE-CAB8-DB23DAA40118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9DC89490-8217-3C75-B2C5-6378EEA2D868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0855E3EE-92CE-B187-9E8C-B7D40A4DD78E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CC4C62B1-458C-1E76-97C0-ACCEA828895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65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31</a:t>
            </a:fld>
            <a:endParaRPr kumimoji="0" sz="65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5D584448-3149-12C0-6E93-9B6A9CB91AD0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C30F11-E39F-C082-6371-47E34D972E63}"/>
              </a:ext>
            </a:extLst>
          </p:cNvPr>
          <p:cNvSpPr/>
          <p:nvPr/>
        </p:nvSpPr>
        <p:spPr>
          <a:xfrm>
            <a:off x="720529" y="2528387"/>
            <a:ext cx="10543142" cy="11848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lvl="0" algn="ctr">
              <a:lnSpc>
                <a:spcPct val="150000"/>
              </a:lnSpc>
              <a:spcBef>
                <a:spcPts val="800"/>
              </a:spcBef>
              <a:buSzPts val="4800"/>
            </a:pPr>
            <a:r>
              <a:rPr lang="en-US" sz="5400" dirty="0">
                <a:solidFill>
                  <a:schemeClr val="dk1"/>
                </a:solidFill>
              </a:rPr>
              <a:t>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619CFF6-B451-E493-84FD-534F01AC417D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0" name="Google Shape;92;p1">
              <a:extLst>
                <a:ext uri="{FF2B5EF4-FFF2-40B4-BE49-F238E27FC236}">
                  <a16:creationId xmlns:a16="http://schemas.microsoft.com/office/drawing/2014/main" id="{BFB9F785-D657-AE4E-15BE-59F0C36C1D1C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8FEA8FD-8F2F-3585-AB3F-066854CC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3467525-1B19-74D0-7229-9E8C9DE86146}"/>
              </a:ext>
            </a:extLst>
          </p:cNvPr>
          <p:cNvSpPr txBox="1"/>
          <p:nvPr/>
        </p:nvSpPr>
        <p:spPr>
          <a:xfrm>
            <a:off x="374442" y="1489797"/>
            <a:ext cx="11578765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Operational and institutional challenges can be addressed through strategic investment in alternative energy systems, sustainable funding mechanisms, infrastructure modernization and the establishment of robust commercialization and technology transfer frameworks. </a:t>
            </a:r>
          </a:p>
          <a:p>
            <a:pPr algn="just"/>
            <a:endParaRPr lang="en-US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Staff retention through improved welfare, performance-based incentives, continuous capacity development, and policies that encourage innovation, while promoting local content research to reduce dependence on imported scientific inputs.</a:t>
            </a:r>
          </a:p>
          <a:p>
            <a:pPr algn="just"/>
            <a:endParaRPr lang="en-US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Expanding consultancy services, industrial partnerships, mechanized agriculture and international collaborations will enhance revenue generation, attract global research funding and position SHESTCO as a leading regional hub for science, technology and innovation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NG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DBD372-90C5-378E-242E-D0D71424D704}"/>
              </a:ext>
            </a:extLst>
          </p:cNvPr>
          <p:cNvSpPr txBox="1"/>
          <p:nvPr/>
        </p:nvSpPr>
        <p:spPr>
          <a:xfrm>
            <a:off x="1840375" y="684747"/>
            <a:ext cx="7216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POSSIBLE SOLUTIONS</a:t>
            </a:r>
            <a:endParaRPr lang="en-NG" sz="4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8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6D47D-3D69-9B3D-DFB3-450A4D75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361E0441-6156-4516-9D4B-F34001551A1F}"/>
              </a:ext>
            </a:extLst>
          </p:cNvPr>
          <p:cNvGrpSpPr/>
          <p:nvPr/>
        </p:nvGrpSpPr>
        <p:grpSpPr>
          <a:xfrm>
            <a:off x="351916" y="1407651"/>
            <a:ext cx="11344886" cy="4905026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35543E17-AF3A-8117-0C7F-392AC87FA3CD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47234D5F-FC8C-C0DF-340D-73868580074D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5EE009FF-D599-06FA-4B5F-6C5C4F847E5B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CA63E63-832B-0179-0C21-05AFEFFE3FE3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C6DB7F06-22B6-392D-0895-0AE6A4947B10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FBD6436A-04C9-F055-413E-F59D69631EE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708500"/>
            <a:ext cx="146684" cy="124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650" b="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32</a:t>
            </a:fld>
            <a:endParaRPr kumimoji="0" sz="650" b="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66E5CFC6-F372-9F6F-4BB0-EE8BFE45C000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AC0EDC-72EE-D9BD-AE6F-3035CE35C96F}"/>
              </a:ext>
            </a:extLst>
          </p:cNvPr>
          <p:cNvSpPr/>
          <p:nvPr/>
        </p:nvSpPr>
        <p:spPr>
          <a:xfrm>
            <a:off x="720529" y="2528387"/>
            <a:ext cx="10543142" cy="11848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lvl="0" algn="ctr">
              <a:lnSpc>
                <a:spcPct val="150000"/>
              </a:lnSpc>
              <a:spcBef>
                <a:spcPts val="800"/>
              </a:spcBef>
              <a:buSzPts val="4800"/>
            </a:pPr>
            <a:r>
              <a:rPr lang="en-US" sz="5400" dirty="0">
                <a:solidFill>
                  <a:schemeClr val="dk1"/>
                </a:solidFill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E2811F-7866-45C5-E0D5-FE41B1E2BA1E}"/>
              </a:ext>
            </a:extLst>
          </p:cNvPr>
          <p:cNvSpPr/>
          <p:nvPr/>
        </p:nvSpPr>
        <p:spPr>
          <a:xfrm>
            <a:off x="1848268" y="1964197"/>
            <a:ext cx="835036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Rounded MT Bold" panose="020F0704030504030204" pitchFamily="34" charset="0"/>
              </a:rPr>
              <a:t>THANK YOU FOR YOUR 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Rounded MT Bold" panose="020F0704030504030204" pitchFamily="34" charset="0"/>
              </a:rPr>
              <a:t>TIME AND ATTENTION</a:t>
            </a:r>
            <a:endParaRPr lang="en-NG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EB37CD-E99C-E9C8-E244-6B123FD68F53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0" name="Google Shape;92;p1">
              <a:extLst>
                <a:ext uri="{FF2B5EF4-FFF2-40B4-BE49-F238E27FC236}">
                  <a16:creationId xmlns:a16="http://schemas.microsoft.com/office/drawing/2014/main" id="{848DE6D9-7649-C70F-8B76-343A43CC7BCF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BCDAD68-0FB5-FE26-FD6C-8CAD8AD92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983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/>
          <p:cNvGrpSpPr/>
          <p:nvPr/>
        </p:nvGrpSpPr>
        <p:grpSpPr>
          <a:xfrm>
            <a:off x="0" y="1116344"/>
            <a:ext cx="11969747" cy="5469133"/>
            <a:chOff x="587340" y="1565455"/>
            <a:chExt cx="3535045" cy="4495165"/>
          </a:xfrm>
        </p:grpSpPr>
        <p:sp>
          <p:nvSpPr>
            <p:cNvPr id="7" name="object 7"/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28979" y="2265388"/>
            <a:ext cx="2680335" cy="251992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5"/>
              </a:spcBef>
            </a:pPr>
            <a:r>
              <a:rPr sz="16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11527624" y="6435524"/>
            <a:ext cx="41643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z="2000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4</a:t>
            </a:fld>
            <a:endParaRPr sz="2000" spc="-50" dirty="0"/>
          </a:p>
        </p:txBody>
      </p:sp>
      <p:sp>
        <p:nvSpPr>
          <p:cNvPr id="22" name="object 22"/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73719" y="610321"/>
            <a:ext cx="481739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400" b="1" spc="-110" dirty="0">
                <a:solidFill>
                  <a:srgbClr val="006A0A"/>
                </a:solidFill>
                <a:latin typeface="Tahoma"/>
                <a:cs typeface="Tahoma"/>
              </a:rPr>
              <a:t>PREAMBLE</a:t>
            </a:r>
            <a:endParaRPr sz="5400" dirty="0">
              <a:latin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2DB05C-69B8-14C8-BA2D-3BD3EB09ADCE}"/>
              </a:ext>
            </a:extLst>
          </p:cNvPr>
          <p:cNvSpPr txBox="1"/>
          <p:nvPr/>
        </p:nvSpPr>
        <p:spPr>
          <a:xfrm>
            <a:off x="183185" y="1521495"/>
            <a:ext cx="11760875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Sheda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Science and Technology Complex (SHESTCO) is a parastatal under the aegis of the Federal Ministry of Innovation, Science and Technology. </a:t>
            </a:r>
          </a:p>
          <a:p>
            <a:pPr algn="just"/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SHESTCO was established by the Act CAP. S5 (formerly decree No. 95 of 1993) as a multi-disciplinary Research and Development Complex.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en-US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Complex was designed for the purpose of enabling Institutions and individuals to undertake a wide range of research and development in a comprehensive and organized manner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04CACC-28D9-97A3-6AC9-AA1F711C6B27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9" name="Google Shape;92;p1">
              <a:extLst>
                <a:ext uri="{FF2B5EF4-FFF2-40B4-BE49-F238E27FC236}">
                  <a16:creationId xmlns:a16="http://schemas.microsoft.com/office/drawing/2014/main" id="{22BD9B03-9B5E-CC36-2813-4EAD5DD2AE97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9DDFC4-0029-81F8-12CF-F9DA3053F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647869" y="1921995"/>
            <a:ext cx="5047177" cy="4480560"/>
          </a:xfrm>
          <a:custGeom>
            <a:avLst/>
            <a:gdLst/>
            <a:ahLst/>
            <a:cxnLst/>
            <a:rect l="l" t="t" r="r" b="b"/>
            <a:pathLst>
              <a:path w="3520440" h="4480560">
                <a:moveTo>
                  <a:pt x="0" y="73088"/>
                </a:moveTo>
                <a:lnTo>
                  <a:pt x="607" y="63449"/>
                </a:lnTo>
                <a:lnTo>
                  <a:pt x="2428" y="54048"/>
                </a:lnTo>
                <a:lnTo>
                  <a:pt x="28705" y="15103"/>
                </a:lnTo>
                <a:lnTo>
                  <a:pt x="73075" y="0"/>
                </a:lnTo>
                <a:lnTo>
                  <a:pt x="3446995" y="0"/>
                </a:lnTo>
                <a:lnTo>
                  <a:pt x="3491528" y="15109"/>
                </a:lnTo>
                <a:lnTo>
                  <a:pt x="3517653" y="54232"/>
                </a:lnTo>
                <a:lnTo>
                  <a:pt x="3520084" y="73088"/>
                </a:lnTo>
                <a:lnTo>
                  <a:pt x="3520440" y="4407128"/>
                </a:lnTo>
                <a:lnTo>
                  <a:pt x="3519832" y="4416760"/>
                </a:lnTo>
                <a:lnTo>
                  <a:pt x="3518011" y="4426157"/>
                </a:lnTo>
                <a:lnTo>
                  <a:pt x="3491734" y="4465105"/>
                </a:lnTo>
                <a:lnTo>
                  <a:pt x="3447364" y="4480204"/>
                </a:lnTo>
                <a:lnTo>
                  <a:pt x="73075" y="4480560"/>
                </a:lnTo>
                <a:lnTo>
                  <a:pt x="28555" y="4465463"/>
                </a:lnTo>
                <a:lnTo>
                  <a:pt x="2428" y="4426340"/>
                </a:lnTo>
                <a:lnTo>
                  <a:pt x="0" y="4407484"/>
                </a:lnTo>
                <a:lnTo>
                  <a:pt x="0" y="73088"/>
                </a:lnTo>
                <a:close/>
              </a:path>
            </a:pathLst>
          </a:custGeom>
          <a:ln w="14039">
            <a:solidFill>
              <a:srgbClr val="CEE7D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8" name="object 18"/>
          <p:cNvGrpSpPr/>
          <p:nvPr/>
        </p:nvGrpSpPr>
        <p:grpSpPr>
          <a:xfrm>
            <a:off x="263705" y="1921995"/>
            <a:ext cx="11410604" cy="4495165"/>
            <a:chOff x="8085420" y="1565455"/>
            <a:chExt cx="3535045" cy="4495165"/>
          </a:xfrm>
        </p:grpSpPr>
        <p:sp>
          <p:nvSpPr>
            <p:cNvPr id="19" name="object 19"/>
            <p:cNvSpPr/>
            <p:nvPr/>
          </p:nvSpPr>
          <p:spPr>
            <a:xfrm>
              <a:off x="8092440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19793" y="4416962"/>
                  </a:lnTo>
                  <a:lnTo>
                    <a:pt x="3519832" y="4416760"/>
                  </a:lnTo>
                  <a:lnTo>
                    <a:pt x="3520417" y="4407484"/>
                  </a:lnTo>
                  <a:lnTo>
                    <a:pt x="3520439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8092440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39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11527625" y="6302528"/>
            <a:ext cx="232253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z="2000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5</a:t>
            </a:fld>
            <a:endParaRPr sz="2000" spc="-5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02E43F-2498-A757-D1E5-6A4D61ABB9D0}"/>
              </a:ext>
            </a:extLst>
          </p:cNvPr>
          <p:cNvSpPr txBox="1"/>
          <p:nvPr/>
        </p:nvSpPr>
        <p:spPr>
          <a:xfrm>
            <a:off x="286365" y="2019044"/>
            <a:ext cx="1125776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just"/>
            <a:r>
              <a:rPr lang="en-US" sz="3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Provide High-tech Research Facilities for Basic and Applied Sciences for the STI ecosystem, and process research results for application in the areas of Agriculture, Health, Industry, and the Environment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D83789-55C6-7036-C2E9-626CE58BD237}"/>
              </a:ext>
            </a:extLst>
          </p:cNvPr>
          <p:cNvSpPr txBox="1"/>
          <p:nvPr/>
        </p:nvSpPr>
        <p:spPr>
          <a:xfrm>
            <a:off x="2566929" y="888404"/>
            <a:ext cx="78440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MISSION STATEMENT</a:t>
            </a:r>
            <a:endParaRPr lang="en-US" sz="4400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43C9CC3-86EE-C652-4844-F96321747BBF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5" name="Google Shape;92;p1">
              <a:extLst>
                <a:ext uri="{FF2B5EF4-FFF2-40B4-BE49-F238E27FC236}">
                  <a16:creationId xmlns:a16="http://schemas.microsoft.com/office/drawing/2014/main" id="{3879F4D9-B202-4BC1-B3B8-F5AF8C23444C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9EA95F9-21E1-7B3A-CBBB-2FA999A5C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E4C26-8BBF-3B90-7C59-8528B0A22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object 18">
            <a:extLst>
              <a:ext uri="{FF2B5EF4-FFF2-40B4-BE49-F238E27FC236}">
                <a16:creationId xmlns:a16="http://schemas.microsoft.com/office/drawing/2014/main" id="{3CEA3433-5576-6384-EE30-9678271B7DF1}"/>
              </a:ext>
            </a:extLst>
          </p:cNvPr>
          <p:cNvGrpSpPr/>
          <p:nvPr/>
        </p:nvGrpSpPr>
        <p:grpSpPr>
          <a:xfrm>
            <a:off x="754604" y="1993773"/>
            <a:ext cx="10919705" cy="4423536"/>
            <a:chOff x="8085420" y="1565455"/>
            <a:chExt cx="3535045" cy="4495165"/>
          </a:xfrm>
        </p:grpSpPr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C5E796F4-38B5-FD3F-458B-BDF4181CD28A}"/>
                </a:ext>
              </a:extLst>
            </p:cNvPr>
            <p:cNvSpPr/>
            <p:nvPr/>
          </p:nvSpPr>
          <p:spPr>
            <a:xfrm>
              <a:off x="8092440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19793" y="4416962"/>
                  </a:lnTo>
                  <a:lnTo>
                    <a:pt x="3519832" y="4416760"/>
                  </a:lnTo>
                  <a:lnTo>
                    <a:pt x="3520417" y="4407484"/>
                  </a:lnTo>
                  <a:lnTo>
                    <a:pt x="3520439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759736C3-4E38-26BC-D120-8B1F3EEB70A8}"/>
                </a:ext>
              </a:extLst>
            </p:cNvPr>
            <p:cNvSpPr/>
            <p:nvPr/>
          </p:nvSpPr>
          <p:spPr>
            <a:xfrm>
              <a:off x="8092440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39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26">
            <a:extLst>
              <a:ext uri="{FF2B5EF4-FFF2-40B4-BE49-F238E27FC236}">
                <a16:creationId xmlns:a16="http://schemas.microsoft.com/office/drawing/2014/main" id="{DFF22A24-4D69-08BE-EF35-81C744C420A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4" y="6409846"/>
            <a:ext cx="290127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z="2000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6</a:t>
            </a:fld>
            <a:endParaRPr sz="2000" spc="-5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5B13EB-F13C-F853-8353-025F3C5BDD9D}"/>
              </a:ext>
            </a:extLst>
          </p:cNvPr>
          <p:cNvSpPr txBox="1"/>
          <p:nvPr/>
        </p:nvSpPr>
        <p:spPr>
          <a:xfrm>
            <a:off x="732920" y="2308689"/>
            <a:ext cx="1068279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provide a platform for the application of high technology research outcomes for the improvement of the standard of living of Nigerians, ensure a healthy environment, encourage effective collaboration and information sharing, and promote innovation for enhanced industrial competitiveness, growth, and sustainability.</a:t>
            </a:r>
            <a:endParaRPr lang="en-NG" sz="3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E8949A-A10B-01DC-D0D7-176494039629}"/>
              </a:ext>
            </a:extLst>
          </p:cNvPr>
          <p:cNvSpPr txBox="1"/>
          <p:nvPr/>
        </p:nvSpPr>
        <p:spPr>
          <a:xfrm>
            <a:off x="2736013" y="1107408"/>
            <a:ext cx="60978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VISION STATEMENT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3B32FE-4F03-644C-5108-197B79799603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5" name="Google Shape;92;p1">
              <a:extLst>
                <a:ext uri="{FF2B5EF4-FFF2-40B4-BE49-F238E27FC236}">
                  <a16:creationId xmlns:a16="http://schemas.microsoft.com/office/drawing/2014/main" id="{41E2DF31-E481-7E97-0B74-0215A9A9F003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1BFA583-9DD5-F453-A7A2-29709DEA4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287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8CF73-E057-CDD1-054A-E4AA81F57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2EEBA744-8650-5030-8527-3AE7C2840FEA}"/>
              </a:ext>
            </a:extLst>
          </p:cNvPr>
          <p:cNvGrpSpPr/>
          <p:nvPr/>
        </p:nvGrpSpPr>
        <p:grpSpPr>
          <a:xfrm>
            <a:off x="0" y="950090"/>
            <a:ext cx="12072424" cy="5907910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3593EA9B-083D-2D5B-DB08-1C5EE5E7BC6D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FE139EE-E417-D563-7F9C-5DBFE2FA545E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915F3345-51D2-7973-17D2-79C1E64DD4D0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1129457B-CFDB-5645-7156-AAD440E3E9D2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E2D3CAA5-E0AF-433D-8BD3-D6F96E76F2CF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B6CADCD7-7864-B0F2-1614-3FCF6AF0DC4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4" y="6331352"/>
            <a:ext cx="35957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z="2000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7</a:t>
            </a:fld>
            <a:endParaRPr sz="2000"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C142CF4A-72AF-9A36-042C-C858BAF6DA63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C5E93F71-5B15-509E-6739-9B6E6169BD09}"/>
              </a:ext>
            </a:extLst>
          </p:cNvPr>
          <p:cNvSpPr txBox="1"/>
          <p:nvPr/>
        </p:nvSpPr>
        <p:spPr>
          <a:xfrm>
            <a:off x="1927951" y="272523"/>
            <a:ext cx="7866043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400" b="1" spc="-110" dirty="0">
                <a:solidFill>
                  <a:srgbClr val="006A0A"/>
                </a:solidFill>
                <a:latin typeface="Tahoma"/>
                <a:cs typeface="Tahoma"/>
              </a:rPr>
              <a:t>MANDATE OF THE COMPLEX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FA95A2-1CBE-EF8B-C955-7EDE2746E731}"/>
              </a:ext>
            </a:extLst>
          </p:cNvPr>
          <p:cNvSpPr txBox="1"/>
          <p:nvPr/>
        </p:nvSpPr>
        <p:spPr>
          <a:xfrm>
            <a:off x="193441" y="1827704"/>
            <a:ext cx="11693758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 a platform for the effective application of Science and Technology in Nigeria;</a:t>
            </a:r>
          </a:p>
          <a:p>
            <a:pPr algn="just"/>
            <a:endParaRPr lang="en-US" sz="2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Conduct advanced research and development to strengthen the nation’s technological and economic growth through innovation and commercialization;</a:t>
            </a:r>
          </a:p>
          <a:p>
            <a:pPr algn="just"/>
            <a:endParaRPr lang="en-US" sz="2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Operate specialized facilities, including nuclear research infrastructure, to support agriculture, medicine, industry, and basic sciences.;</a:t>
            </a:r>
          </a:p>
          <a:p>
            <a:pPr algn="just"/>
            <a:endParaRPr lang="en-US" sz="2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Promote scientific information management and collaboration through accessible Science and Technology databases.</a:t>
            </a:r>
            <a:endParaRPr lang="en-NG" sz="2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505CB8-4D6A-5066-4E2E-6A3EE8351B8F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9" name="Google Shape;92;p1">
              <a:extLst>
                <a:ext uri="{FF2B5EF4-FFF2-40B4-BE49-F238E27FC236}">
                  <a16:creationId xmlns:a16="http://schemas.microsoft.com/office/drawing/2014/main" id="{0697BB63-204C-DA28-3FD2-15D61A8E56C2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74F7A55-B32F-E3D9-228F-DA41EAA4C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928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D5811-17E4-E991-05B8-B9E41E74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>
            <a:extLst>
              <a:ext uri="{FF2B5EF4-FFF2-40B4-BE49-F238E27FC236}">
                <a16:creationId xmlns:a16="http://schemas.microsoft.com/office/drawing/2014/main" id="{46896873-5692-E4E2-7B86-0B2947BFA2B0}"/>
              </a:ext>
            </a:extLst>
          </p:cNvPr>
          <p:cNvGrpSpPr/>
          <p:nvPr/>
        </p:nvGrpSpPr>
        <p:grpSpPr>
          <a:xfrm>
            <a:off x="231494" y="1291869"/>
            <a:ext cx="11696802" cy="4905026"/>
            <a:chOff x="587340" y="1565455"/>
            <a:chExt cx="3535045" cy="449516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FD10CCF4-DEC0-11B6-8B8E-780F9DF6386F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3446995" y="0"/>
                  </a:moveTo>
                  <a:lnTo>
                    <a:pt x="73075" y="0"/>
                  </a:lnTo>
                  <a:lnTo>
                    <a:pt x="63599" y="607"/>
                  </a:lnTo>
                  <a:lnTo>
                    <a:pt x="21426" y="21470"/>
                  </a:lnTo>
                  <a:lnTo>
                    <a:pt x="607" y="63449"/>
                  </a:lnTo>
                  <a:lnTo>
                    <a:pt x="0" y="73088"/>
                  </a:lnTo>
                  <a:lnTo>
                    <a:pt x="0" y="4407484"/>
                  </a:lnTo>
                  <a:lnTo>
                    <a:pt x="594" y="4416760"/>
                  </a:lnTo>
                  <a:lnTo>
                    <a:pt x="607" y="4416962"/>
                  </a:lnTo>
                  <a:lnTo>
                    <a:pt x="2393" y="4426157"/>
                  </a:lnTo>
                  <a:lnTo>
                    <a:pt x="2428" y="4426340"/>
                  </a:lnTo>
                  <a:lnTo>
                    <a:pt x="5410" y="4435219"/>
                  </a:lnTo>
                  <a:lnTo>
                    <a:pt x="36360" y="4470844"/>
                  </a:lnTo>
                  <a:lnTo>
                    <a:pt x="73075" y="4480560"/>
                  </a:lnTo>
                  <a:lnTo>
                    <a:pt x="3447364" y="4480204"/>
                  </a:lnTo>
                  <a:lnTo>
                    <a:pt x="3491734" y="4465105"/>
                  </a:lnTo>
                  <a:lnTo>
                    <a:pt x="3517949" y="4426340"/>
                  </a:lnTo>
                  <a:lnTo>
                    <a:pt x="3520440" y="4407128"/>
                  </a:lnTo>
                  <a:lnTo>
                    <a:pt x="3520084" y="73088"/>
                  </a:lnTo>
                  <a:lnTo>
                    <a:pt x="3504980" y="28710"/>
                  </a:lnTo>
                  <a:lnTo>
                    <a:pt x="3466036" y="2430"/>
                  </a:lnTo>
                  <a:lnTo>
                    <a:pt x="3456635" y="607"/>
                  </a:lnTo>
                  <a:lnTo>
                    <a:pt x="3446995" y="0"/>
                  </a:lnTo>
                  <a:close/>
                </a:path>
              </a:pathLst>
            </a:custGeom>
            <a:solidFill>
              <a:srgbClr val="F3FA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65DBABA5-566C-18AF-D7B2-97D30DBF8CAE}"/>
                </a:ext>
              </a:extLst>
            </p:cNvPr>
            <p:cNvSpPr/>
            <p:nvPr/>
          </p:nvSpPr>
          <p:spPr>
            <a:xfrm>
              <a:off x="594359" y="1572475"/>
              <a:ext cx="3520440" cy="4480560"/>
            </a:xfrm>
            <a:custGeom>
              <a:avLst/>
              <a:gdLst/>
              <a:ahLst/>
              <a:cxnLst/>
              <a:rect l="l" t="t" r="r" b="b"/>
              <a:pathLst>
                <a:path w="3520440" h="4480560">
                  <a:moveTo>
                    <a:pt x="0" y="73088"/>
                  </a:moveTo>
                  <a:lnTo>
                    <a:pt x="607" y="63449"/>
                  </a:lnTo>
                  <a:lnTo>
                    <a:pt x="2428" y="54048"/>
                  </a:lnTo>
                  <a:lnTo>
                    <a:pt x="28705" y="15103"/>
                  </a:lnTo>
                  <a:lnTo>
                    <a:pt x="73075" y="0"/>
                  </a:lnTo>
                  <a:lnTo>
                    <a:pt x="3446995" y="0"/>
                  </a:lnTo>
                  <a:lnTo>
                    <a:pt x="3491528" y="15109"/>
                  </a:lnTo>
                  <a:lnTo>
                    <a:pt x="3517653" y="54232"/>
                  </a:lnTo>
                  <a:lnTo>
                    <a:pt x="3520084" y="73088"/>
                  </a:lnTo>
                  <a:lnTo>
                    <a:pt x="3520440" y="4407128"/>
                  </a:lnTo>
                  <a:lnTo>
                    <a:pt x="3519832" y="4416760"/>
                  </a:lnTo>
                  <a:lnTo>
                    <a:pt x="3518011" y="4426157"/>
                  </a:lnTo>
                  <a:lnTo>
                    <a:pt x="3491734" y="4465105"/>
                  </a:lnTo>
                  <a:lnTo>
                    <a:pt x="3447364" y="4480204"/>
                  </a:lnTo>
                  <a:lnTo>
                    <a:pt x="73075" y="4480560"/>
                  </a:lnTo>
                  <a:lnTo>
                    <a:pt x="28555" y="4465463"/>
                  </a:lnTo>
                  <a:lnTo>
                    <a:pt x="2428" y="4426340"/>
                  </a:lnTo>
                  <a:lnTo>
                    <a:pt x="0" y="4407484"/>
                  </a:lnTo>
                  <a:lnTo>
                    <a:pt x="0" y="73088"/>
                  </a:lnTo>
                  <a:close/>
                </a:path>
              </a:pathLst>
            </a:custGeom>
            <a:ln w="14039">
              <a:solidFill>
                <a:srgbClr val="CEE7D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FA4C76F6-7A63-56C5-C3ED-A79E618BD247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94637ACB-7DB9-175D-CC6D-BEB19046BE65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sz="1600" b="1" spc="-25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9E0C4C4D-B0AE-0475-736C-C9C7293822F2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65366"/>
                </a:solidFill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3DC01E37-4A0D-6A2F-7DD2-E7FA017190E8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482086" y="6292432"/>
            <a:ext cx="192223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lang="en-NG" sz="2000" spc="-50" smtClean="0"/>
              <a:pPr marL="38100">
                <a:lnSpc>
                  <a:spcPct val="100000"/>
                </a:lnSpc>
                <a:spcBef>
                  <a:spcPts val="90"/>
                </a:spcBef>
              </a:pPr>
              <a:t>8</a:t>
            </a:fld>
            <a:endParaRPr sz="2000" spc="-5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458CF25-7D29-30A9-2488-49631924941E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0"/>
              </a:spcBef>
            </a:pPr>
            <a:r>
              <a:rPr sz="1400" b="1" spc="-10" dirty="0">
                <a:solidFill>
                  <a:srgbClr val="0A1625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E3E43519-3845-6CA5-460F-218803C716E7}"/>
              </a:ext>
            </a:extLst>
          </p:cNvPr>
          <p:cNvSpPr txBox="1"/>
          <p:nvPr/>
        </p:nvSpPr>
        <p:spPr>
          <a:xfrm>
            <a:off x="1927951" y="272523"/>
            <a:ext cx="7866043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4400" b="1" spc="-110" dirty="0">
                <a:solidFill>
                  <a:srgbClr val="006A0A"/>
                </a:solidFill>
                <a:latin typeface="Tahoma"/>
                <a:cs typeface="Tahoma"/>
              </a:rPr>
              <a:t>MANDATE OF THE COMPLEX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1A6433-A60D-E37F-35CC-49758B0DBC4A}"/>
              </a:ext>
            </a:extLst>
          </p:cNvPr>
          <p:cNvSpPr txBox="1"/>
          <p:nvPr/>
        </p:nvSpPr>
        <p:spPr>
          <a:xfrm>
            <a:off x="570123" y="1474060"/>
            <a:ext cx="111041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v"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400" b="1" i="0" u="none" strike="noStrike" cap="none" dirty="0">
              <a:solidFill>
                <a:srgbClr val="17161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25CA2C-EE93-1D35-2C84-77B24CDC1534}"/>
              </a:ext>
            </a:extLst>
          </p:cNvPr>
          <p:cNvSpPr txBox="1"/>
          <p:nvPr/>
        </p:nvSpPr>
        <p:spPr>
          <a:xfrm>
            <a:off x="621084" y="1613243"/>
            <a:ext cx="1091574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Undertake research in conventional and alternative energy technologies;</a:t>
            </a:r>
          </a:p>
          <a:p>
            <a:pPr algn="just"/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 structured manpower training in high technology fields to meet national development needs;</a:t>
            </a:r>
          </a:p>
          <a:p>
            <a:pPr algn="just"/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Support institutions of higher learning by providing access to cost-effective facilities for capital-intensive research.</a:t>
            </a:r>
            <a:endParaRPr lang="en-NG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4CE3DA8-FD37-5F0C-6625-65615288BC75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0" name="Google Shape;92;p1">
              <a:extLst>
                <a:ext uri="{FF2B5EF4-FFF2-40B4-BE49-F238E27FC236}">
                  <a16:creationId xmlns:a16="http://schemas.microsoft.com/office/drawing/2014/main" id="{DA63A632-F8C1-D77D-C501-F0AF0D62BC72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67314BE-F355-03E2-53A8-28605A606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758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32C8E-43F8-A767-C70C-5252E5C24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>
            <a:extLst>
              <a:ext uri="{FF2B5EF4-FFF2-40B4-BE49-F238E27FC236}">
                <a16:creationId xmlns:a16="http://schemas.microsoft.com/office/drawing/2014/main" id="{EDF128EE-D3C7-4742-FC60-F2CB89DA7904}"/>
              </a:ext>
            </a:extLst>
          </p:cNvPr>
          <p:cNvSpPr txBox="1"/>
          <p:nvPr/>
        </p:nvSpPr>
        <p:spPr>
          <a:xfrm>
            <a:off x="4577664" y="1898535"/>
            <a:ext cx="13481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68DFC714-7EDC-437B-A3E2-F2FB2451D028}"/>
              </a:ext>
            </a:extLst>
          </p:cNvPr>
          <p:cNvSpPr txBox="1"/>
          <p:nvPr/>
        </p:nvSpPr>
        <p:spPr>
          <a:xfrm>
            <a:off x="4953000" y="3066185"/>
            <a:ext cx="2720340" cy="2584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30"/>
              </a:lnSpc>
              <a:spcBef>
                <a:spcPts val="31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600" i="0" u="none" strike="noStrike" kern="0" cap="none" spc="-25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6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C595128F-FBD5-E00E-6FF6-8B9E2B9BE6DA}"/>
              </a:ext>
            </a:extLst>
          </p:cNvPr>
          <p:cNvSpPr txBox="1"/>
          <p:nvPr/>
        </p:nvSpPr>
        <p:spPr>
          <a:xfrm>
            <a:off x="4577664" y="3239541"/>
            <a:ext cx="25279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100" i="0" u="none" strike="noStrike" kern="0" cap="none" spc="-10" normalizeH="0" baseline="0" noProof="0" dirty="0">
                <a:ln>
                  <a:noFill/>
                </a:ln>
                <a:solidFill>
                  <a:srgbClr val="465366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1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08534C90-EC33-246C-548B-28F9E1B24248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1527625" y="6328092"/>
            <a:ext cx="243828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46F5A"/>
                </a:solidFill>
                <a:latin typeface="Tahoma"/>
                <a:cs typeface="Tahoma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1D60167-4931-47E6-BA6A-407CBD079E47}" type="slidenum">
              <a:rPr kumimoji="0" lang="en-NG" sz="2000" i="0" u="none" strike="noStrike" kern="0" cap="none" spc="-50" normalizeH="0" baseline="0" noProof="0" smtClean="0">
                <a:ln>
                  <a:noFill/>
                </a:ln>
                <a:solidFill>
                  <a:srgbClr val="546F5A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sz="2000" i="0" u="none" strike="noStrike" kern="0" cap="none" spc="-50" normalizeH="0" baseline="0" noProof="0" dirty="0">
              <a:ln>
                <a:noFill/>
              </a:ln>
              <a:solidFill>
                <a:srgbClr val="546F5A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8842E872-4972-2A7B-5174-9E4033120E32}"/>
              </a:ext>
            </a:extLst>
          </p:cNvPr>
          <p:cNvSpPr txBox="1"/>
          <p:nvPr/>
        </p:nvSpPr>
        <p:spPr>
          <a:xfrm>
            <a:off x="8326704" y="2323337"/>
            <a:ext cx="2551430" cy="2295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i="0" u="none" strike="noStrike" kern="0" cap="none" spc="-10" normalizeH="0" baseline="0" noProof="0" dirty="0">
                <a:ln>
                  <a:noFill/>
                </a:ln>
                <a:solidFill>
                  <a:srgbClr val="0A1625"/>
                </a:solidFill>
                <a:effectLst/>
                <a:uLnTx/>
                <a:uFillTx/>
                <a:latin typeface="Tahoma"/>
                <a:cs typeface="Tahoma"/>
                <a:sym typeface="Arial"/>
              </a:rPr>
              <a:t>.</a:t>
            </a:r>
            <a:endParaRPr kumimoji="0" sz="14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Tahoma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E96026-EA6A-F794-1A8A-283342F9500C}"/>
              </a:ext>
            </a:extLst>
          </p:cNvPr>
          <p:cNvSpPr/>
          <p:nvPr/>
        </p:nvSpPr>
        <p:spPr>
          <a:xfrm>
            <a:off x="720529" y="2528387"/>
            <a:ext cx="10543142" cy="11848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lvl="0" algn="ctr">
              <a:lnSpc>
                <a:spcPct val="150000"/>
              </a:lnSpc>
              <a:spcBef>
                <a:spcPts val="800"/>
              </a:spcBef>
              <a:buSzPts val="4800"/>
            </a:pPr>
            <a:r>
              <a:rPr lang="en-US" sz="5400" dirty="0">
                <a:solidFill>
                  <a:schemeClr val="dk1"/>
                </a:solidFill>
              </a:rPr>
              <a:t>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A0C97AB-B227-3875-DAE0-6D2745B30668}"/>
              </a:ext>
            </a:extLst>
          </p:cNvPr>
          <p:cNvGrpSpPr/>
          <p:nvPr/>
        </p:nvGrpSpPr>
        <p:grpSpPr>
          <a:xfrm>
            <a:off x="-64735" y="88184"/>
            <a:ext cx="12073549" cy="1569661"/>
            <a:chOff x="0" y="88184"/>
            <a:chExt cx="12073549" cy="1569661"/>
          </a:xfrm>
        </p:grpSpPr>
        <p:sp>
          <p:nvSpPr>
            <p:cNvPr id="10" name="Google Shape;92;p1">
              <a:extLst>
                <a:ext uri="{FF2B5EF4-FFF2-40B4-BE49-F238E27FC236}">
                  <a16:creationId xmlns:a16="http://schemas.microsoft.com/office/drawing/2014/main" id="{09916041-0CF4-BF35-EC20-A073781CC0B5}"/>
                </a:ext>
              </a:extLst>
            </p:cNvPr>
            <p:cNvSpPr/>
            <p:nvPr/>
          </p:nvSpPr>
          <p:spPr>
            <a:xfrm>
              <a:off x="0" y="88184"/>
              <a:ext cx="2143125" cy="1569661"/>
            </a:xfrm>
            <a:custGeom>
              <a:avLst/>
              <a:gdLst/>
              <a:ahLst/>
              <a:cxnLst/>
              <a:rect l="l" t="t" r="r" b="b"/>
              <a:pathLst>
                <a:path w="2748508" h="1805879" extrusionOk="0">
                  <a:moveTo>
                    <a:pt x="0" y="0"/>
                  </a:moveTo>
                  <a:lnTo>
                    <a:pt x="2748509" y="0"/>
                  </a:lnTo>
                  <a:lnTo>
                    <a:pt x="2748509" y="1805880"/>
                  </a:lnTo>
                  <a:lnTo>
                    <a:pt x="0" y="18058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NG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EEFBE99-810A-D315-70B7-42E897C42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92892" y="88184"/>
              <a:ext cx="1480657" cy="148065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21C8F4D-E9D0-F9FD-D532-C7484B878B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547" y="873014"/>
            <a:ext cx="10953781" cy="55716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AE0445-5746-EE0B-E74B-AEF5A1980E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3274" y="251440"/>
            <a:ext cx="3905451" cy="45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9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1403</Words>
  <Application>Microsoft Office PowerPoint</Application>
  <PresentationFormat>Widescreen</PresentationFormat>
  <Paragraphs>302</Paragraphs>
  <Slides>32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Tahoma</vt:lpstr>
      <vt:lpstr>Calibri</vt:lpstr>
      <vt:lpstr>Wingdings</vt:lpstr>
      <vt:lpstr>Arial Rounded MT Bold</vt:lpstr>
      <vt:lpstr>Arial Black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SHESTCO PRS</dc:creator>
  <cp:lastModifiedBy>Alhassan Agahu</cp:lastModifiedBy>
  <cp:revision>112</cp:revision>
  <dcterms:created xsi:type="dcterms:W3CDTF">2025-02-26T10:48:51Z</dcterms:created>
  <dcterms:modified xsi:type="dcterms:W3CDTF">2026-06-23T09:32:48Z</dcterms:modified>
</cp:coreProperties>
</file>